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5" r:id="rId7"/>
    <p:sldId id="260" r:id="rId8"/>
    <p:sldId id="268" r:id="rId9"/>
    <p:sldId id="261" r:id="rId10"/>
    <p:sldId id="269" r:id="rId11"/>
    <p:sldId id="282" r:id="rId12"/>
    <p:sldId id="270" r:id="rId13"/>
    <p:sldId id="264" r:id="rId14"/>
    <p:sldId id="274" r:id="rId15"/>
    <p:sldId id="277" r:id="rId16"/>
    <p:sldId id="278" r:id="rId17"/>
    <p:sldId id="279" r:id="rId18"/>
    <p:sldId id="271" r:id="rId19"/>
    <p:sldId id="262" r:id="rId20"/>
    <p:sldId id="280" r:id="rId21"/>
    <p:sldId id="275" r:id="rId22"/>
    <p:sldId id="273" r:id="rId23"/>
    <p:sldId id="272" r:id="rId24"/>
    <p:sldId id="276" r:id="rId25"/>
    <p:sldId id="281" r:id="rId26"/>
    <p:sldId id="285" r:id="rId27"/>
    <p:sldId id="286" r:id="rId28"/>
    <p:sldId id="287" r:id="rId29"/>
    <p:sldId id="284" r:id="rId30"/>
    <p:sldId id="28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73EAB8C-ADD4-5EA5-78B5-D8C23F633AC0}" name="S Kelly" initials="SK" userId="S::kellys@bellerivefcj.org::d8ea132b-5cb3-421d-becc-cf863d0535b8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562BFF-0398-B850-5B5E-B7F2BBD97D8A}" v="60" dt="2024-02-22T21:23:11.545"/>
    <p1510:client id="{9D2745CF-AABB-2A4B-9A25-C27E6ADF6676}" v="34" dt="2024-02-22T21:20:55.654"/>
    <p1510:client id="{A1D515FC-1CF1-5475-E05E-A982EC4AC8BF}" v="78" dt="2024-02-22T13:56:21.365"/>
    <p1510:client id="{BC359335-8FDF-4E7A-97AB-84C30743652F}" v="241" dt="2024-02-22T14:22:43.663"/>
    <p1510:client id="{C0AF3DB9-4809-2445-D27D-2B3CC82FEDE8}" v="588" dt="2024-02-22T13:57:43.5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4" d="100"/>
          <a:sy n="114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182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342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069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288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082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210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580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2290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106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705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829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F7003-AD7A-44EF-91E4-F07140C6E869}" type="datetimeFigureOut">
              <a:rPr lang="en-GB" smtClean="0"/>
              <a:t>23/02/2024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4B22E-105A-4D88-9D9E-6B09EA631B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313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emf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emf"/><Relationship Id="rId5" Type="http://schemas.openxmlformats.org/officeDocument/2006/relationships/image" Target="../media/image15.png"/><Relationship Id="rId4" Type="http://schemas.openxmlformats.org/officeDocument/2006/relationships/image" Target="../media/image2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liverpoolcamhs.com/children-young-people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://www.kooth.com" TargetMode="External"/><Relationship Id="rId12" Type="http://schemas.openxmlformats.org/officeDocument/2006/relationships/hyperlink" Target="https://www.ypas.org.uk/what-we-do/well-being-services/crisis-drop-in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charliewaller.org/mental-health-resources/mental-wellbeing/exams-supporting-your-child" TargetMode="External"/><Relationship Id="rId11" Type="http://schemas.openxmlformats.org/officeDocument/2006/relationships/hyperlink" Target="http://www.childline.org" TargetMode="External"/><Relationship Id="rId5" Type="http://schemas.openxmlformats.org/officeDocument/2006/relationships/hyperlink" Target="https://www.charliewaller.org/mental-health-resources/mental-wellbeing/exams-managing-your-mental-health" TargetMode="External"/><Relationship Id="rId10" Type="http://schemas.openxmlformats.org/officeDocument/2006/relationships/hyperlink" Target="http://www.nspcc.org" TargetMode="External"/><Relationship Id="rId4" Type="http://schemas.openxmlformats.org/officeDocument/2006/relationships/hyperlink" Target="https://www.youngminds.org.uk/young-person/coping-with-life/exam-stress/" TargetMode="External"/><Relationship Id="rId9" Type="http://schemas.openxmlformats.org/officeDocument/2006/relationships/hyperlink" Target="http://www.mya.org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175743" y="588292"/>
            <a:ext cx="7848872" cy="476834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6200" b="1"/>
              <a:t>Y11 Parent Support Session</a:t>
            </a:r>
          </a:p>
          <a:p>
            <a:pPr>
              <a:defRPr/>
            </a:pPr>
            <a:endParaRPr lang="en-GB" sz="4000" b="1">
              <a:cs typeface="Calibri"/>
            </a:endParaRPr>
          </a:p>
          <a:p>
            <a:pPr>
              <a:defRPr/>
            </a:pPr>
            <a:r>
              <a:rPr lang="en-GB" sz="4000" b="1">
                <a:cs typeface="Calibri"/>
              </a:rPr>
              <a:t>Friday 23rd February 2023</a:t>
            </a:r>
            <a:endParaRPr lang="en-GB" sz="16200" b="1">
              <a:cs typeface="Calibri"/>
            </a:endParaRPr>
          </a:p>
        </p:txBody>
      </p:sp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sp>
        <p:nvSpPr>
          <p:cNvPr id="7" name="Horizontal Scroll 6"/>
          <p:cNvSpPr>
            <a:spLocks/>
          </p:cNvSpPr>
          <p:nvPr/>
        </p:nvSpPr>
        <p:spPr>
          <a:xfrm>
            <a:off x="1829706" y="5130947"/>
            <a:ext cx="8812167" cy="1317750"/>
          </a:xfrm>
          <a:prstGeom prst="horizontalScroll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400">
                <a:solidFill>
                  <a:srgbClr val="000000"/>
                </a:solidFill>
                <a:effectLst/>
                <a:latin typeface="Brush Script MT" panose="030608020404060703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Strong in Action, Gentle in Manner</a:t>
            </a:r>
            <a:endParaRPr lang="en-GB" sz="44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383757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sp>
        <p:nvSpPr>
          <p:cNvPr id="7" name="Horizontal Scroll 6"/>
          <p:cNvSpPr>
            <a:spLocks/>
          </p:cNvSpPr>
          <p:nvPr/>
        </p:nvSpPr>
        <p:spPr>
          <a:xfrm>
            <a:off x="1847123" y="5540250"/>
            <a:ext cx="8812167" cy="1317750"/>
          </a:xfrm>
          <a:prstGeom prst="horizontalScroll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400">
                <a:solidFill>
                  <a:srgbClr val="000000"/>
                </a:solidFill>
                <a:effectLst/>
                <a:latin typeface="Brush Script MT" panose="030608020404060703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Strong in Action, Gentle in Manner</a:t>
            </a:r>
            <a:endParaRPr lang="en-GB" sz="44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1532" y="2128795"/>
            <a:ext cx="8416834" cy="323083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5331" y="341391"/>
            <a:ext cx="10615749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/>
              <a:t>40 school days until </a:t>
            </a:r>
          </a:p>
          <a:p>
            <a:pPr algn="ctr"/>
            <a:r>
              <a:rPr lang="en-GB" sz="5400"/>
              <a:t>students first written GCSE exam!!!</a:t>
            </a:r>
            <a:endParaRPr lang="en-GB" sz="5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9982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sp>
        <p:nvSpPr>
          <p:cNvPr id="7" name="Horizontal Scroll 6"/>
          <p:cNvSpPr>
            <a:spLocks/>
          </p:cNvSpPr>
          <p:nvPr/>
        </p:nvSpPr>
        <p:spPr>
          <a:xfrm>
            <a:off x="2251617" y="5812245"/>
            <a:ext cx="8003176" cy="831669"/>
          </a:xfrm>
          <a:prstGeom prst="horizontalScroll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400">
                <a:solidFill>
                  <a:srgbClr val="000000"/>
                </a:solidFill>
                <a:effectLst/>
                <a:latin typeface="Brush Script MT" panose="030608020404060703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Strong in Action, Gentle in Manner</a:t>
            </a:r>
            <a:endParaRPr lang="en-GB" sz="44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092814" y="1674891"/>
            <a:ext cx="10615749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/>
              <a:t>What will we do to support your daughter in the next 40 days and beyond, to ensure they achieve the BEST grades possible this summer???</a:t>
            </a:r>
          </a:p>
        </p:txBody>
      </p:sp>
    </p:spTree>
    <p:extLst>
      <p:ext uri="{BB962C8B-B14F-4D97-AF65-F5344CB8AC3E}">
        <p14:creationId xmlns:p14="http://schemas.microsoft.com/office/powerpoint/2010/main" val="3826716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4" y="204098"/>
            <a:ext cx="1253808" cy="17901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3117668" y="664556"/>
            <a:ext cx="65662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/>
              <a:t>REVISION CLASSES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51337" t="17189" r="22598" b="17457"/>
          <a:stretch/>
        </p:blipFill>
        <p:spPr>
          <a:xfrm>
            <a:off x="261484" y="1994264"/>
            <a:ext cx="3302650" cy="46579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20354" y="2001516"/>
            <a:ext cx="7693913" cy="33239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There are revision sessions of some form on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Some subjects plan to put on Revision sessions during the Easter holidays and/ or May half term</a:t>
            </a:r>
            <a:endParaRPr lang="en-GB" sz="24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Parents will be able to see via </a:t>
            </a:r>
            <a:r>
              <a:rPr lang="en-GB" sz="2400" err="1"/>
              <a:t>Classcharts</a:t>
            </a:r>
            <a:r>
              <a:rPr lang="en-GB" sz="2400"/>
              <a:t> which revision sessions your daughter has attended each day.</a:t>
            </a:r>
            <a:endParaRPr lang="en-GB" sz="2400">
              <a:ea typeface="Calibri"/>
              <a:cs typeface="Calibri"/>
            </a:endParaRPr>
          </a:p>
          <a:p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b="7487"/>
          <a:stretch/>
        </p:blipFill>
        <p:spPr>
          <a:xfrm>
            <a:off x="9683931" y="5130653"/>
            <a:ext cx="2276932" cy="14527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7435" y="4895313"/>
            <a:ext cx="280987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28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4" y="204098"/>
            <a:ext cx="1253808" cy="17901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3978182" y="456574"/>
            <a:ext cx="48452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/>
              <a:t>STUDY SPACE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24769" y="2302711"/>
            <a:ext cx="6552058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Y11 have been given PRIORITY access to A3 ICT room each Mon, Weds and Fri lunchtime</a:t>
            </a:r>
          </a:p>
          <a:p>
            <a:endParaRPr lang="en-GB" sz="2400"/>
          </a:p>
          <a:p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Y11 now have sole access to the library for supervised study after school each Mon, Tues, Thurs &amp; Fri up until Easter and EVERY day after Easter through to the end of exams</a:t>
            </a:r>
            <a:endParaRPr lang="en-GB" sz="24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15442" b="17927"/>
          <a:stretch/>
        </p:blipFill>
        <p:spPr>
          <a:xfrm>
            <a:off x="9551891" y="4904980"/>
            <a:ext cx="2512272" cy="16739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28084" t="7812" r="29453" b="10000"/>
          <a:stretch/>
        </p:blipFill>
        <p:spPr>
          <a:xfrm>
            <a:off x="1333046" y="1817048"/>
            <a:ext cx="1497457" cy="20408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b="7487"/>
          <a:stretch/>
        </p:blipFill>
        <p:spPr>
          <a:xfrm>
            <a:off x="9915068" y="2388191"/>
            <a:ext cx="2276932" cy="14527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1484" y="4366839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460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4" y="204098"/>
            <a:ext cx="1253808" cy="1790166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3736882" y="456574"/>
            <a:ext cx="48452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/>
              <a:t>STUDY PACKS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15292" y="1567013"/>
            <a:ext cx="61624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Study packs containing highlighters, flash cards, post its, basic exam equipment can be made available to those who make effective use of study sessions</a:t>
            </a:r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b="69262"/>
          <a:stretch/>
        </p:blipFill>
        <p:spPr>
          <a:xfrm rot="2703873">
            <a:off x="7441721" y="2906298"/>
            <a:ext cx="4986315" cy="14018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45852" t="43817" r="44653" b="38127"/>
          <a:stretch/>
        </p:blipFill>
        <p:spPr>
          <a:xfrm>
            <a:off x="147184" y="3607214"/>
            <a:ext cx="2964316" cy="31709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t="22399" b="24001"/>
          <a:stretch/>
        </p:blipFill>
        <p:spPr>
          <a:xfrm rot="21109788">
            <a:off x="4511464" y="3607214"/>
            <a:ext cx="47625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049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990272" y="557701"/>
            <a:ext cx="70713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/>
              <a:t>Additional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07786" y="1381175"/>
            <a:ext cx="9138014" cy="3644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419043" y="1792563"/>
            <a:ext cx="9715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Some students have been assigned a ‘mentor’ who will meet with them regularly to support with study plans, time management, revision techniques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14353" b="21184"/>
          <a:stretch/>
        </p:blipFill>
        <p:spPr>
          <a:xfrm>
            <a:off x="5525952" y="472723"/>
            <a:ext cx="4546557" cy="12779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05200"/>
            <a:ext cx="4470400" cy="33528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327761" y="2751457"/>
            <a:ext cx="72381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Some students will meet regularly with a designated member of SLT to set weekly study targets, monitor attendance and discuss progress in key subjects.</a:t>
            </a:r>
          </a:p>
          <a:p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4327761" y="4098635"/>
            <a:ext cx="72381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Some targeted students will be withdrawn from general PE lessons to attend subject specific intervention sessions or study support sessions</a:t>
            </a:r>
            <a:r>
              <a:rPr lang="en-GB" sz="2400" dirty="0" smtClean="0"/>
              <a:t>. Parents will be consulted on this.</a:t>
            </a: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Targeted one to one/small group tuition continues after school each Wednesday for some students</a:t>
            </a:r>
          </a:p>
        </p:txBody>
      </p:sp>
    </p:spTree>
    <p:extLst>
      <p:ext uri="{BB962C8B-B14F-4D97-AF65-F5344CB8AC3E}">
        <p14:creationId xmlns:p14="http://schemas.microsoft.com/office/powerpoint/2010/main" val="3806559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1707786" y="1778549"/>
            <a:ext cx="9138014" cy="3644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528527" y="1490172"/>
            <a:ext cx="9342743" cy="45243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Attendance at ALL lessons is crucial!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Any student who has attendance below the Government’s expectation of 95% and is not achieving in line with target grades will be monitored carefully either through their assigned ‘mentor’, designated SLT, or a member of the Y11 Pastoral support team.</a:t>
            </a: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Attendance notifications will be sent out to parents each week to inform of absences.  </a:t>
            </a: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Students will be expected to make up any work missed and provide evidence that work has been completed.</a:t>
            </a:r>
            <a:endParaRPr lang="en-GB" sz="24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All students with 100% attendance the previous week will be entered into a prize draw and one name selected in assembly each week to win a £10 Liverpool ONE voucher.</a:t>
            </a:r>
            <a:endParaRPr lang="en-GB" sz="2400">
              <a:ea typeface="Calibri"/>
              <a:cs typeface="Calibri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t="11011" b="14968"/>
          <a:stretch/>
        </p:blipFill>
        <p:spPr>
          <a:xfrm>
            <a:off x="0" y="2349127"/>
            <a:ext cx="2630891" cy="13196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483" y="5474927"/>
            <a:ext cx="2239431" cy="127822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247954" y="369896"/>
            <a:ext cx="42167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/>
              <a:t>Attendance </a:t>
            </a:r>
          </a:p>
        </p:txBody>
      </p:sp>
    </p:spTree>
    <p:extLst>
      <p:ext uri="{BB962C8B-B14F-4D97-AF65-F5344CB8AC3E}">
        <p14:creationId xmlns:p14="http://schemas.microsoft.com/office/powerpoint/2010/main" val="3797578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050450" y="204097"/>
            <a:ext cx="7810193" cy="2114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/>
              <a:t>Core Subject Focus in Form Time &amp; PSHE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30907" y="2327755"/>
            <a:ext cx="763163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As of Tues 20</a:t>
            </a:r>
            <a:r>
              <a:rPr lang="en-GB" sz="2400" baseline="30000"/>
              <a:t>th</a:t>
            </a:r>
            <a:r>
              <a:rPr lang="en-GB" sz="2400"/>
              <a:t> Feb, form time each morning will be used to complete additional tasks which will focus on key knowledge and exam techniques in the Core Subjects; your grades in these subjects are crucial to keep all Post 16 pathways open to you!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PSHE time will also be used this half term to focus on ‘Recall and Retention’, ‘Exam Practice’ and ‘Exam Techniques’ in the Core Subject Areas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/>
              <a:t>This will mean a temporary change to the Y11 Pastoral Team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785" y="3816652"/>
            <a:ext cx="3317855" cy="16694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6126" t="24208" r="4481" b="28386"/>
          <a:stretch/>
        </p:blipFill>
        <p:spPr>
          <a:xfrm>
            <a:off x="261483" y="5591153"/>
            <a:ext cx="3317855" cy="11720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b="8685"/>
          <a:stretch/>
        </p:blipFill>
        <p:spPr>
          <a:xfrm>
            <a:off x="213715" y="2242292"/>
            <a:ext cx="3456214" cy="156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272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481943" y="204097"/>
            <a:ext cx="73787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/>
              <a:t>Core Subject Focus in Form Time &amp; PSHE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001" t="3691" r="1097" b="4499"/>
          <a:stretch/>
        </p:blipFill>
        <p:spPr>
          <a:xfrm>
            <a:off x="118416" y="3850173"/>
            <a:ext cx="3248297" cy="15327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6126" t="24208" r="4481" b="28386"/>
          <a:stretch/>
        </p:blipFill>
        <p:spPr>
          <a:xfrm>
            <a:off x="83636" y="5472499"/>
            <a:ext cx="3317855" cy="11720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b="8685"/>
          <a:stretch/>
        </p:blipFill>
        <p:spPr>
          <a:xfrm>
            <a:off x="213715" y="2242292"/>
            <a:ext cx="3456214" cy="15650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/>
          <a:srcRect l="27033" t="19953" r="29571" b="13555"/>
          <a:stretch/>
        </p:blipFill>
        <p:spPr>
          <a:xfrm>
            <a:off x="3553972" y="2132865"/>
            <a:ext cx="5234642" cy="451167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975873" y="2233012"/>
            <a:ext cx="30218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Each week you will have an English, Maths or Science specialist taking am registration time and PSHE.</a:t>
            </a:r>
          </a:p>
          <a:p>
            <a:r>
              <a:rPr lang="en-GB"/>
              <a:t>There will be a rota so that each form focuses on a different Core Subject each week</a:t>
            </a:r>
          </a:p>
          <a:p>
            <a:r>
              <a:rPr lang="en-GB" b="1"/>
              <a:t>11AMR: </a:t>
            </a:r>
          </a:p>
          <a:p>
            <a:r>
              <a:rPr lang="en-GB"/>
              <a:t>Miss </a:t>
            </a:r>
            <a:r>
              <a:rPr lang="en-GB" err="1"/>
              <a:t>McGinn</a:t>
            </a:r>
            <a:endParaRPr lang="en-GB"/>
          </a:p>
          <a:p>
            <a:r>
              <a:rPr lang="en-GB"/>
              <a:t>Mr Kinsella</a:t>
            </a:r>
          </a:p>
          <a:p>
            <a:r>
              <a:rPr lang="en-GB"/>
              <a:t>Mrs </a:t>
            </a:r>
            <a:r>
              <a:rPr lang="en-GB" err="1"/>
              <a:t>Carradice</a:t>
            </a:r>
            <a:endParaRPr lang="en-GB"/>
          </a:p>
          <a:p>
            <a:r>
              <a:rPr lang="en-GB" b="1"/>
              <a:t>11STJ:</a:t>
            </a:r>
          </a:p>
          <a:p>
            <a:r>
              <a:rPr lang="en-GB"/>
              <a:t>Ms Whitehead</a:t>
            </a:r>
          </a:p>
          <a:p>
            <a:r>
              <a:rPr lang="en-GB"/>
              <a:t>Mr Coupe</a:t>
            </a:r>
          </a:p>
          <a:p>
            <a:r>
              <a:rPr lang="en-GB"/>
              <a:t>Mr Lawson</a:t>
            </a:r>
          </a:p>
        </p:txBody>
      </p:sp>
    </p:spTree>
    <p:extLst>
      <p:ext uri="{BB962C8B-B14F-4D97-AF65-F5344CB8AC3E}">
        <p14:creationId xmlns:p14="http://schemas.microsoft.com/office/powerpoint/2010/main" val="803723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941822" y="131142"/>
            <a:ext cx="83602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/>
              <a:t>Core Subject Focus Additional Mock Exams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001" t="3691" r="1097" b="4499"/>
          <a:stretch/>
        </p:blipFill>
        <p:spPr>
          <a:xfrm>
            <a:off x="118416" y="3850173"/>
            <a:ext cx="3248297" cy="15327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6126" t="24208" r="4481" b="28386"/>
          <a:stretch/>
        </p:blipFill>
        <p:spPr>
          <a:xfrm>
            <a:off x="83636" y="5472499"/>
            <a:ext cx="3317855" cy="11720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/>
          <a:srcRect b="8685"/>
          <a:stretch/>
        </p:blipFill>
        <p:spPr>
          <a:xfrm>
            <a:off x="213715" y="2242292"/>
            <a:ext cx="3456214" cy="15650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295121" y="2134302"/>
            <a:ext cx="7030481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/>
              <a:t>Towards the end of this half term, we will provide another opportunity to sit a further mock exam in English Literature and Maths to identify where progress has been made and to highlight any topic areas that still need addressing.</a:t>
            </a:r>
          </a:p>
          <a:p>
            <a:endParaRPr lang="en-GB" sz="2400">
              <a:latin typeface="Calibri"/>
              <a:cs typeface="Calibri"/>
            </a:endParaRPr>
          </a:p>
          <a:p>
            <a:pPr marL="742950" lvl="1" indent="-285750">
              <a:buFont typeface="Arial"/>
              <a:buChar char="•"/>
            </a:pPr>
            <a:r>
              <a:rPr lang="en-GB">
                <a:latin typeface="Segoe UI"/>
                <a:cs typeface="Segoe UI"/>
              </a:rPr>
              <a:t>Thursday 14</a:t>
            </a:r>
            <a:r>
              <a:rPr lang="en-GB" baseline="30000">
                <a:latin typeface="Segoe UI"/>
                <a:cs typeface="Segoe UI"/>
              </a:rPr>
              <a:t>th</a:t>
            </a:r>
            <a:r>
              <a:rPr lang="en-GB">
                <a:latin typeface="Segoe UI"/>
                <a:cs typeface="Segoe UI"/>
              </a:rPr>
              <a:t> March –  English Paper 1, 2.5hrs</a:t>
            </a:r>
            <a:endParaRPr lang="en-GB"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GB">
                <a:latin typeface="Segoe UI"/>
                <a:cs typeface="Segoe UI"/>
              </a:rPr>
              <a:t>Monday 18</a:t>
            </a:r>
            <a:r>
              <a:rPr lang="en-GB" baseline="30000">
                <a:latin typeface="Segoe UI"/>
                <a:cs typeface="Segoe UI"/>
              </a:rPr>
              <a:t>th</a:t>
            </a:r>
            <a:r>
              <a:rPr lang="en-GB">
                <a:latin typeface="Segoe UI"/>
                <a:cs typeface="Segoe UI"/>
              </a:rPr>
              <a:t> March -  Maths Paper 1, (1.5hrs- non calc)</a:t>
            </a:r>
            <a:endParaRPr lang="en-GB"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GB">
                <a:latin typeface="Segoe UI"/>
                <a:cs typeface="Segoe UI"/>
              </a:rPr>
              <a:t>Wednesday 20</a:t>
            </a:r>
            <a:r>
              <a:rPr lang="en-GB" baseline="30000">
                <a:latin typeface="Segoe UI"/>
                <a:cs typeface="Segoe UI"/>
              </a:rPr>
              <a:t>th</a:t>
            </a:r>
            <a:r>
              <a:rPr lang="en-GB">
                <a:latin typeface="Segoe UI"/>
                <a:cs typeface="Segoe UI"/>
              </a:rPr>
              <a:t> March – Maths Paper 2 (1.5hrs- calc)</a:t>
            </a:r>
            <a:endParaRPr lang="en-GB">
              <a:cs typeface="Calibri" panose="020F0502020204030204"/>
            </a:endParaRPr>
          </a:p>
          <a:p>
            <a:pPr marL="742950" lvl="1" indent="-285750">
              <a:buFont typeface="Arial"/>
              <a:buChar char="•"/>
            </a:pPr>
            <a:r>
              <a:rPr lang="en-GB">
                <a:latin typeface="Segoe UI"/>
                <a:cs typeface="Segoe UI"/>
              </a:rPr>
              <a:t>(TBC Thursday 21</a:t>
            </a:r>
            <a:r>
              <a:rPr lang="en-GB" baseline="30000">
                <a:latin typeface="Segoe UI"/>
                <a:cs typeface="Segoe UI"/>
              </a:rPr>
              <a:t>st</a:t>
            </a:r>
            <a:r>
              <a:rPr lang="en-GB">
                <a:latin typeface="Segoe UI"/>
                <a:cs typeface="Segoe UI"/>
              </a:rPr>
              <a:t> March – English Paper 2, 2.5hrs)</a:t>
            </a:r>
          </a:p>
          <a:p>
            <a:pPr lvl="1"/>
            <a:endParaRPr lang="en-GB" sz="2400">
              <a:cs typeface="Calibri"/>
            </a:endParaRPr>
          </a:p>
          <a:p>
            <a:r>
              <a:rPr lang="en-GB" sz="2400"/>
              <a:t>More details to follow in the forthcoming weeks!</a:t>
            </a:r>
          </a:p>
        </p:txBody>
      </p:sp>
    </p:spTree>
    <p:extLst>
      <p:ext uri="{BB962C8B-B14F-4D97-AF65-F5344CB8AC3E}">
        <p14:creationId xmlns:p14="http://schemas.microsoft.com/office/powerpoint/2010/main" val="1686601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04469" y="117012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191814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653393" y="155826"/>
            <a:ext cx="7378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/>
              <a:t>Rewards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88005" y="1318022"/>
            <a:ext cx="10324263" cy="49859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Many of students have already received handwritten praise postcards in the post                     </a:t>
            </a:r>
          </a:p>
          <a:p>
            <a:r>
              <a:rPr lang="en-GB" sz="2000" dirty="0"/>
              <a:t>at the end of last half term.   Staff will continue to send positive praise postcards home to recognise efforts and progress in Y11 in particular over the forthcoming weeks.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Weekly attendance draw for a £10 Liverpool ONE voucher as previously mentioned; all students with 100% attendance the previous week will be entered for the draw.</a:t>
            </a:r>
            <a:endParaRPr lang="en-GB" sz="2000" dirty="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Weekly Head of School Award – each week staff will be asked to nominate a Y11 student for the Head of School Award.  A winner will be selected at random to receive a £10 Liverpool ONE voucher.  All parents/carers of all nominees will be notified via email each Friday afternoon.</a:t>
            </a:r>
            <a:endParaRPr lang="en-GB" sz="2000" dirty="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Y11 Subject/Study Recognition awards – each week, every subject area will be asked to nominate a Y11 student to be invited to join the 6</a:t>
            </a:r>
            <a:r>
              <a:rPr lang="en-GB" sz="2000" baseline="30000" dirty="0"/>
              <a:t>th</a:t>
            </a:r>
            <a:r>
              <a:rPr lang="en-GB" sz="2000" dirty="0"/>
              <a:t> Form and SLT in a ‘reward breakfast’ at Friday break time.  Students will receive a free tea/coffee and croissant in recognition of their hard work/commitment to study/perseverance and resilience.</a:t>
            </a:r>
            <a:endParaRPr lang="en-GB" sz="2000" dirty="0">
              <a:ea typeface="Calibri"/>
              <a:cs typeface="Calibri"/>
            </a:endParaRP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205" y="2175556"/>
            <a:ext cx="1478305" cy="20249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480" t="25401" r="16171" b="16845"/>
          <a:stretch/>
        </p:blipFill>
        <p:spPr>
          <a:xfrm>
            <a:off x="194399" y="5313573"/>
            <a:ext cx="1574495" cy="85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906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982645" y="1491277"/>
            <a:ext cx="10615749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/>
              <a:t>What will </a:t>
            </a:r>
            <a:r>
              <a:rPr lang="en-GB" sz="5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students</a:t>
            </a:r>
            <a:r>
              <a:rPr lang="en-GB" sz="5400"/>
              <a:t> do in the next 40 days and beyond, to ensure </a:t>
            </a:r>
            <a:r>
              <a:rPr lang="en-GB" sz="54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THEY</a:t>
            </a:r>
            <a:r>
              <a:rPr lang="en-GB" sz="5400"/>
              <a:t> achieve the BEST grades possible this summer???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698" y="4227747"/>
            <a:ext cx="3297602" cy="23342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1300" y="4337600"/>
            <a:ext cx="2577263" cy="252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05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46401" y="1010572"/>
            <a:ext cx="106157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/>
              <a:t>Y11 - 4 STEPS to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698" y="4227747"/>
            <a:ext cx="3297602" cy="23342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1300" y="4337600"/>
            <a:ext cx="2577263" cy="25204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4502" y="1860965"/>
            <a:ext cx="4468755" cy="335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62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377721" y="465238"/>
            <a:ext cx="7848872" cy="39604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GB" sz="8800" b="1"/>
              <a:t>C</a:t>
            </a:r>
          </a:p>
          <a:p>
            <a:pPr algn="l">
              <a:defRPr/>
            </a:pPr>
            <a:r>
              <a:rPr lang="en-GB" sz="8800" b="1"/>
              <a:t>A</a:t>
            </a:r>
          </a:p>
          <a:p>
            <a:pPr algn="l">
              <a:defRPr/>
            </a:pPr>
            <a:r>
              <a:rPr lang="en-GB" sz="8800" b="1"/>
              <a:t>R</a:t>
            </a:r>
          </a:p>
          <a:p>
            <a:pPr algn="l">
              <a:defRPr/>
            </a:pPr>
            <a:r>
              <a:rPr lang="en-GB" sz="8800" b="1"/>
              <a:t>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21140" y="722166"/>
            <a:ext cx="550381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>
                <a:solidFill>
                  <a:srgbClr val="0070C0"/>
                </a:solidFill>
              </a:rPr>
              <a:t>about their grades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47711" y="2112257"/>
            <a:ext cx="550381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>
                <a:solidFill>
                  <a:srgbClr val="0070C0"/>
                </a:solidFill>
              </a:rPr>
              <a:t>about their future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04912" y="3502348"/>
            <a:ext cx="5503818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>
                <a:solidFill>
                  <a:srgbClr val="0070C0"/>
                </a:solidFill>
              </a:rPr>
              <a:t>about their friends &amp; classmates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92442" y="4640820"/>
            <a:ext cx="5503818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>
                <a:solidFill>
                  <a:srgbClr val="0070C0"/>
                </a:solidFill>
              </a:rPr>
              <a:t>about the impact that THEIR actions and behaviour have on the learning of others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08843" y="5909385"/>
            <a:ext cx="6387739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>
                <a:solidFill>
                  <a:srgbClr val="0070C0"/>
                </a:solidFill>
              </a:rPr>
              <a:t>and know that staff at Bellerive CARE about THEM!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030117-C423-B735-C829-2D0C4C381A97}"/>
              </a:ext>
            </a:extLst>
          </p:cNvPr>
          <p:cNvSpPr txBox="1"/>
          <p:nvPr/>
        </p:nvSpPr>
        <p:spPr>
          <a:xfrm>
            <a:off x="1878787" y="111255"/>
            <a:ext cx="8857559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400" b="1">
                <a:cs typeface="Calibri"/>
              </a:rPr>
              <a:t>WE ARE ENCOURAGING THE STUDENTS TO </a:t>
            </a:r>
          </a:p>
        </p:txBody>
      </p:sp>
    </p:spTree>
    <p:extLst>
      <p:ext uri="{BB962C8B-B14F-4D97-AF65-F5344CB8AC3E}">
        <p14:creationId xmlns:p14="http://schemas.microsoft.com/office/powerpoint/2010/main" val="1082231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551892" y="944209"/>
            <a:ext cx="7848872" cy="39604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GB" sz="8800" b="1"/>
              <a:t>C</a:t>
            </a:r>
          </a:p>
          <a:p>
            <a:pPr algn="l">
              <a:defRPr/>
            </a:pPr>
            <a:r>
              <a:rPr lang="en-GB" sz="8800" b="1"/>
              <a:t>A</a:t>
            </a:r>
          </a:p>
          <a:p>
            <a:pPr algn="l">
              <a:defRPr/>
            </a:pPr>
            <a:r>
              <a:rPr lang="en-GB" sz="8800" b="1"/>
              <a:t>R</a:t>
            </a:r>
          </a:p>
          <a:p>
            <a:pPr algn="l">
              <a:defRPr/>
            </a:pPr>
            <a:r>
              <a:rPr lang="en-GB" sz="8800" b="1"/>
              <a:t>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81330" y="1231198"/>
            <a:ext cx="550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0070C0"/>
                </a:solidFill>
              </a:rPr>
              <a:t>‘CAN DO’ attitude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81330" y="2562057"/>
            <a:ext cx="550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0070C0"/>
                </a:solidFill>
              </a:rPr>
              <a:t> ATTEND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81330" y="3875687"/>
            <a:ext cx="550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0070C0"/>
                </a:solidFill>
              </a:rPr>
              <a:t>REVISE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81330" y="5189317"/>
            <a:ext cx="550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0070C0"/>
                </a:solidFill>
              </a:rPr>
              <a:t>ENGAGE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1447" y="3370438"/>
            <a:ext cx="4468755" cy="335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3074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249582" y="1928277"/>
            <a:ext cx="7848872" cy="39604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5000" b="1"/>
              <a:t>‘CAN DO’ Attitude</a:t>
            </a:r>
          </a:p>
        </p:txBody>
      </p:sp>
    </p:spTree>
    <p:extLst>
      <p:ext uri="{BB962C8B-B14F-4D97-AF65-F5344CB8AC3E}">
        <p14:creationId xmlns:p14="http://schemas.microsoft.com/office/powerpoint/2010/main" val="20379271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864315" y="322524"/>
            <a:ext cx="853644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/>
              <a:t>Approach everything with a ‘Can do’ attitude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9769" y="2617047"/>
            <a:ext cx="11221306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BELIEVE that the next  40 school days CAN make a difference to grades, whether it is turning grade 7’s into 8’s, 5’s into 6’s, 3’s into 4’s  or otherwise, students CAN make a difference to their grades this summer if they make the most effective use of the next 40 school days!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Approach EVERY task and EVERY learning opportunity with a ‘CAN DO’ attitude; do NOT be defeated when they find things difficult!  Seek help, seek clarification, seek support!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0296" y="4239697"/>
            <a:ext cx="4257403" cy="26183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4618010"/>
            <a:ext cx="3485606" cy="185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266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266999" y="2337580"/>
            <a:ext cx="784887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5000" b="1"/>
              <a:t>ATTEND</a:t>
            </a:r>
          </a:p>
        </p:txBody>
      </p:sp>
    </p:spTree>
    <p:extLst>
      <p:ext uri="{BB962C8B-B14F-4D97-AF65-F5344CB8AC3E}">
        <p14:creationId xmlns:p14="http://schemas.microsoft.com/office/powerpoint/2010/main" val="13085832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9468" y="2477338"/>
            <a:ext cx="9178269" cy="2146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t="11011" b="14968"/>
          <a:stretch/>
        </p:blipFill>
        <p:spPr>
          <a:xfrm>
            <a:off x="61185" y="5454930"/>
            <a:ext cx="2630891" cy="13196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34947" y="5552244"/>
            <a:ext cx="2239431" cy="127822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692075" y="369896"/>
            <a:ext cx="68351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/>
              <a:t>Attend to ACHIEVE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8011" y="1625978"/>
            <a:ext cx="11477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/>
              <a:t>Y11 Attendance is currently 88.9%</a:t>
            </a:r>
          </a:p>
          <a:p>
            <a:pPr algn="ctr"/>
            <a:r>
              <a:rPr lang="en-GB" sz="2400" b="1"/>
              <a:t> which is BELOW the National average for Y11 students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92075" y="4360447"/>
            <a:ext cx="7335533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EVERY 6</a:t>
            </a:r>
            <a:r>
              <a:rPr lang="en-GB" baseline="30000" dirty="0"/>
              <a:t>th</a:t>
            </a:r>
            <a:r>
              <a:rPr lang="en-GB" dirty="0"/>
              <a:t> form/college/job application will want to know YOUR attendance!</a:t>
            </a:r>
          </a:p>
          <a:p>
            <a:r>
              <a:rPr lang="en-GB" dirty="0"/>
              <a:t>Would you give a job or college placement to someone with attendance of 88.9% and is therefore absent at least HALF a day EVERY week?</a:t>
            </a:r>
          </a:p>
          <a:p>
            <a:r>
              <a:rPr lang="en-GB" dirty="0"/>
              <a:t>If students only have 90% attendance between now and the first exam you will miss </a:t>
            </a:r>
            <a:r>
              <a:rPr lang="en-GB" b="1" dirty="0"/>
              <a:t>22.5 hours of learning</a:t>
            </a:r>
            <a:r>
              <a:rPr lang="en-GB" dirty="0"/>
              <a:t> – that’s almost a full week’s worth of lessons to try to make up whilst also keeping on top of ‘new learning’!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21117" y="6033513"/>
            <a:ext cx="6574972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2400" b="1"/>
          </a:p>
          <a:p>
            <a:pPr algn="ctr"/>
            <a:r>
              <a:rPr lang="en-GB" sz="2400" b="1"/>
              <a:t>ATTEND EVERY SINGLE LESSON!</a:t>
            </a:r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58697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266999" y="2337580"/>
            <a:ext cx="784887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5000" b="1"/>
              <a:t>REVISE</a:t>
            </a:r>
          </a:p>
        </p:txBody>
      </p:sp>
    </p:spTree>
    <p:extLst>
      <p:ext uri="{BB962C8B-B14F-4D97-AF65-F5344CB8AC3E}">
        <p14:creationId xmlns:p14="http://schemas.microsoft.com/office/powerpoint/2010/main" val="12208951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267570" y="369896"/>
            <a:ext cx="9786543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600"/>
              <a:t>Students should have started their Revision ALREADY!!! They should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69022" y="2427589"/>
            <a:ext cx="7977051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Attend lunch time and after school revision sessions as often as possible</a:t>
            </a:r>
          </a:p>
          <a:p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Use the ICT room at lunchtime and the library after school as a quiet place to study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Plan their study time (&amp;  social time) inside and outside of school.  Produce a weekly study plan; set  achievable targets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Prioritise the topic areas they know they need to improve in</a:t>
            </a:r>
            <a:endParaRPr lang="en-GB" sz="2400">
              <a:cs typeface="Calibri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358" y="2521222"/>
            <a:ext cx="3272061" cy="382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761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2266999" y="2337580"/>
            <a:ext cx="7848872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5000" b="1"/>
              <a:t>ENGAGE</a:t>
            </a:r>
          </a:p>
        </p:txBody>
      </p:sp>
    </p:spTree>
    <p:extLst>
      <p:ext uri="{BB962C8B-B14F-4D97-AF65-F5344CB8AC3E}">
        <p14:creationId xmlns:p14="http://schemas.microsoft.com/office/powerpoint/2010/main" val="22041856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2020389" y="369896"/>
            <a:ext cx="82992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/>
              <a:t>ENGAGE in Learning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80753" y="1905075"/>
            <a:ext cx="9945190" cy="48936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Engage in lessons!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Engage in revision/support sessions!</a:t>
            </a:r>
          </a:p>
          <a:p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Be on time – every minute counts!  Students arriving late to lessons impacts others learning!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Follow instructions – behave appropriately and complete tasks set to the BEST of their ability</a:t>
            </a:r>
            <a:endParaRPr lang="en-GB" sz="240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/>
              <a:t>Seek help and support from their teachers where needed </a:t>
            </a:r>
            <a:endParaRPr lang="en-GB" sz="240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/>
          </a:p>
          <a:p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0848881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551892" y="944209"/>
            <a:ext cx="7848872" cy="39604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GB" sz="8800" b="1"/>
              <a:t>C</a:t>
            </a:r>
          </a:p>
          <a:p>
            <a:pPr algn="l">
              <a:defRPr/>
            </a:pPr>
            <a:r>
              <a:rPr lang="en-GB" sz="8800" b="1"/>
              <a:t>A</a:t>
            </a:r>
          </a:p>
          <a:p>
            <a:pPr algn="l">
              <a:defRPr/>
            </a:pPr>
            <a:r>
              <a:rPr lang="en-GB" sz="8800" b="1"/>
              <a:t>R</a:t>
            </a:r>
          </a:p>
          <a:p>
            <a:pPr algn="l">
              <a:defRPr/>
            </a:pPr>
            <a:r>
              <a:rPr lang="en-GB" sz="8800" b="1"/>
              <a:t>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81330" y="1231198"/>
            <a:ext cx="550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0070C0"/>
                </a:solidFill>
              </a:rPr>
              <a:t>‘CAN DO’ attitude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81330" y="2562057"/>
            <a:ext cx="550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0070C0"/>
                </a:solidFill>
              </a:rPr>
              <a:t> ATTEND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81330" y="3875687"/>
            <a:ext cx="550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0070C0"/>
                </a:solidFill>
              </a:rPr>
              <a:t>REVISE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81330" y="5189317"/>
            <a:ext cx="5503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solidFill>
                  <a:srgbClr val="0070C0"/>
                </a:solidFill>
              </a:rPr>
              <a:t>ENGAGE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1447" y="3370438"/>
            <a:ext cx="4468755" cy="335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8927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sp>
        <p:nvSpPr>
          <p:cNvPr id="7" name="Horizontal Scroll 6"/>
          <p:cNvSpPr>
            <a:spLocks/>
          </p:cNvSpPr>
          <p:nvPr/>
        </p:nvSpPr>
        <p:spPr>
          <a:xfrm>
            <a:off x="1847123" y="5540250"/>
            <a:ext cx="8812167" cy="1317750"/>
          </a:xfrm>
          <a:prstGeom prst="horizontalScroll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400">
                <a:solidFill>
                  <a:srgbClr val="000000"/>
                </a:solidFill>
                <a:effectLst/>
                <a:latin typeface="Brush Script MT" panose="030608020404060703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Strong in Action, Gentle in Manner</a:t>
            </a:r>
            <a:endParaRPr lang="en-GB" sz="44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1532" y="2128795"/>
            <a:ext cx="8416834" cy="323083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45331" y="341391"/>
            <a:ext cx="10615749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/>
              <a:t>40 school days until </a:t>
            </a:r>
          </a:p>
          <a:p>
            <a:pPr algn="ctr"/>
            <a:r>
              <a:rPr lang="en-GB" sz="5400"/>
              <a:t>the first written GCSE exam!!!</a:t>
            </a:r>
            <a:endParaRPr lang="en-GB" sz="5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616891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>
            <a:extLst>
              <a:ext uri="{FF2B5EF4-FFF2-40B4-BE49-F238E27FC236}">
                <a16:creationId xmlns:a16="http://schemas.microsoft.com/office/drawing/2014/main" id="{F4F32283-4608-9B01-8562-51A2B4B6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7" name="Picture 6" descr="A cross with words on it&#10;&#10;Description automatically generated">
            <a:extLst>
              <a:ext uri="{FF2B5EF4-FFF2-40B4-BE49-F238E27FC236}">
                <a16:creationId xmlns:a16="http://schemas.microsoft.com/office/drawing/2014/main" id="{261B94EE-781F-DF4A-7718-63C33FBDBAA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09C140-4277-1EAD-4561-EC8FB7F33594}"/>
              </a:ext>
            </a:extLst>
          </p:cNvPr>
          <p:cNvSpPr txBox="1"/>
          <p:nvPr/>
        </p:nvSpPr>
        <p:spPr>
          <a:xfrm>
            <a:off x="2020389" y="369896"/>
            <a:ext cx="8299267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600"/>
              <a:t>Exam Timetables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49121E-C062-CFE9-4F83-6F6B92662FB4}"/>
              </a:ext>
            </a:extLst>
          </p:cNvPr>
          <p:cNvSpPr txBox="1"/>
          <p:nvPr/>
        </p:nvSpPr>
        <p:spPr>
          <a:xfrm>
            <a:off x="1396160" y="1477892"/>
            <a:ext cx="9945190" cy="48936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Provisional exam timetables will be distributed by the end of next week.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cs typeface="Calibri"/>
              </a:rPr>
              <a:t>Students and parents are to check these carefully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cs typeface="Calibri"/>
              </a:rPr>
              <a:t>Please raise any queries regarding particular subjects with the Head of Department, more general enquiries can be directed to the office FAO Mrs M Walker, Exams Officer.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cs typeface="Calibri"/>
              </a:rPr>
              <a:t>First written exam- RE Written Paper 9</a:t>
            </a:r>
            <a:r>
              <a:rPr lang="en-GB" sz="2400" baseline="30000" dirty="0">
                <a:cs typeface="Calibri"/>
              </a:rPr>
              <a:t>th</a:t>
            </a:r>
            <a:r>
              <a:rPr lang="en-GB" sz="2400" dirty="0">
                <a:cs typeface="Calibri"/>
              </a:rPr>
              <a:t> of May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cs typeface="Calibri"/>
              </a:rPr>
              <a:t>Official last day, Friday 28</a:t>
            </a:r>
            <a:r>
              <a:rPr lang="en-GB" sz="2400" baseline="30000" dirty="0">
                <a:cs typeface="Calibri"/>
              </a:rPr>
              <a:t>th</a:t>
            </a:r>
            <a:r>
              <a:rPr lang="en-GB" sz="2400" dirty="0">
                <a:cs typeface="Calibri"/>
              </a:rPr>
              <a:t> June (Dates of leaver’s assembly TBC)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cs typeface="Calibri"/>
            </a:endParaRPr>
          </a:p>
          <a:p>
            <a:endParaRPr lang="en-GB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74128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upload.wikimedia.org/wikipedia/en/thumb/2/23/Bellerive_FCJ_Catholic_College_logo.png/150px-Bellerive_FCJ_Catholic_College_logo.png">
            <a:extLst>
              <a:ext uri="{FF2B5EF4-FFF2-40B4-BE49-F238E27FC236}">
                <a16:creationId xmlns:a16="http://schemas.microsoft.com/office/drawing/2014/main" id="{F4F32283-4608-9B01-8562-51A2B4B6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0764" y="204097"/>
            <a:ext cx="1307799" cy="1612951"/>
          </a:xfrm>
          <a:prstGeom prst="rect">
            <a:avLst/>
          </a:prstGeom>
          <a:noFill/>
        </p:spPr>
      </p:pic>
      <p:pic>
        <p:nvPicPr>
          <p:cNvPr id="7" name="Picture 6" descr="A cross with words on it&#10;&#10;Description automatically generated">
            <a:extLst>
              <a:ext uri="{FF2B5EF4-FFF2-40B4-BE49-F238E27FC236}">
                <a16:creationId xmlns:a16="http://schemas.microsoft.com/office/drawing/2014/main" id="{261B94EE-781F-DF4A-7718-63C33FBDBAA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6" t="22464" r="26497" b="7487"/>
          <a:stretch>
            <a:fillRect/>
          </a:stretch>
        </p:blipFill>
        <p:spPr bwMode="auto">
          <a:xfrm>
            <a:off x="261483" y="204097"/>
            <a:ext cx="1446303" cy="20289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09C140-4277-1EAD-4561-EC8FB7F33594}"/>
              </a:ext>
            </a:extLst>
          </p:cNvPr>
          <p:cNvSpPr txBox="1"/>
          <p:nvPr/>
        </p:nvSpPr>
        <p:spPr>
          <a:xfrm>
            <a:off x="2020389" y="369896"/>
            <a:ext cx="8299267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600"/>
              <a:t>Mental Health Support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49121E-C062-CFE9-4F83-6F6B92662FB4}"/>
              </a:ext>
            </a:extLst>
          </p:cNvPr>
          <p:cNvSpPr txBox="1"/>
          <p:nvPr/>
        </p:nvSpPr>
        <p:spPr>
          <a:xfrm>
            <a:off x="1583837" y="1477892"/>
            <a:ext cx="9945190" cy="52014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dirty="0">
                <a:highlight>
                  <a:srgbClr val="FFFFFF"/>
                </a:highlight>
                <a:ea typeface="+mn-lt"/>
                <a:cs typeface="+mn-lt"/>
                <a:hlinkClick r:id="rId4"/>
              </a:rPr>
              <a:t>Young Minds: Exam Stress</a:t>
            </a:r>
            <a:endParaRPr lang="en-GB" sz="2000" dirty="0">
              <a:highlight>
                <a:srgbClr val="FFFFFF"/>
              </a:highlight>
              <a:ea typeface="+mn-lt"/>
              <a:cs typeface="+mn-lt"/>
              <a:hlinkClick r:id="rId5"/>
            </a:endParaRPr>
          </a:p>
          <a:p>
            <a:endParaRPr lang="en-GB" sz="2000" dirty="0">
              <a:highlight>
                <a:srgbClr val="FFFFFF"/>
              </a:highlight>
              <a:ea typeface="+mn-lt"/>
              <a:cs typeface="+mn-lt"/>
              <a:hlinkClick r:id="rId5"/>
            </a:endParaRPr>
          </a:p>
          <a:p>
            <a:r>
              <a:rPr lang="en-GB" sz="2000" dirty="0">
                <a:highlight>
                  <a:srgbClr val="FFFFFF"/>
                </a:highlight>
                <a:ea typeface="+mn-lt"/>
                <a:cs typeface="+mn-lt"/>
                <a:hlinkClick r:id="rId5"/>
              </a:rPr>
              <a:t>Students; Managing your mental health during exams</a:t>
            </a:r>
          </a:p>
          <a:p>
            <a:endParaRPr lang="en-GB" sz="2000" dirty="0">
              <a:highlight>
                <a:srgbClr val="FFFFFF"/>
              </a:highlight>
              <a:ea typeface="+mn-lt"/>
              <a:cs typeface="+mn-lt"/>
            </a:endParaRPr>
          </a:p>
          <a:p>
            <a:r>
              <a:rPr lang="en-GB" sz="2000" dirty="0">
                <a:highlight>
                  <a:srgbClr val="FFFFFF"/>
                </a:highlight>
                <a:ea typeface="+mn-lt"/>
                <a:cs typeface="+mn-lt"/>
                <a:hlinkClick r:id="rId6"/>
              </a:rPr>
              <a:t>Parents; Supporting your child during exams</a:t>
            </a:r>
            <a:endParaRPr lang="en-US" sz="2000" dirty="0">
              <a:ea typeface="+mn-lt"/>
              <a:cs typeface="+mn-lt"/>
              <a:hlinkClick r:id="rId5"/>
            </a:endParaRPr>
          </a:p>
          <a:p>
            <a:endParaRPr lang="en-US" sz="2000" dirty="0">
              <a:highlight>
                <a:srgbClr val="FFFFFF"/>
              </a:highlight>
              <a:latin typeface="Aptos"/>
              <a:ea typeface="Aptos"/>
              <a:cs typeface="Aptos"/>
              <a:hlinkClick r:id="rId7"/>
            </a:endParaRPr>
          </a:p>
          <a:p>
            <a:endParaRPr lang="en-US" sz="1600" dirty="0">
              <a:highlight>
                <a:srgbClr val="FFFFFF"/>
              </a:highlight>
              <a:latin typeface="Aptos"/>
              <a:ea typeface="Aptos"/>
              <a:cs typeface="Aptos"/>
              <a:hlinkClick r:id="rId7"/>
            </a:endParaRPr>
          </a:p>
          <a:p>
            <a:r>
              <a:rPr lang="en-US" sz="1600" dirty="0" err="1">
                <a:highlight>
                  <a:srgbClr val="FFFFFF"/>
                </a:highlight>
                <a:latin typeface="Aptos"/>
                <a:ea typeface="Aptos"/>
                <a:cs typeface="Aptos"/>
                <a:hlinkClick r:id="rId7"/>
              </a:rPr>
              <a:t>Kooth</a:t>
            </a:r>
            <a:r>
              <a:rPr lang="en-US" sz="1600" dirty="0">
                <a:highlight>
                  <a:srgbClr val="FFFFFF"/>
                </a:highlight>
                <a:latin typeface="Aptos"/>
                <a:ea typeface="Aptos"/>
                <a:cs typeface="Aptos"/>
              </a:rPr>
              <a:t>- online counselling service</a:t>
            </a:r>
          </a:p>
          <a:p>
            <a:endParaRPr lang="en-US" sz="1600" dirty="0">
              <a:highlight>
                <a:srgbClr val="FFFFFF"/>
              </a:highlight>
              <a:latin typeface="Aptos"/>
              <a:ea typeface="Aptos"/>
              <a:cs typeface="Aptos"/>
            </a:endParaRPr>
          </a:p>
          <a:p>
            <a:r>
              <a:rPr lang="en-GB" sz="1600" dirty="0">
                <a:highlight>
                  <a:srgbClr val="FFFFFF"/>
                </a:highlight>
                <a:latin typeface="Aptos"/>
                <a:ea typeface="Aptos"/>
                <a:cs typeface="Aptos"/>
                <a:hlinkClick r:id="rId8"/>
              </a:rPr>
              <a:t>CAMHS</a:t>
            </a:r>
            <a:endParaRPr lang="en-US" sz="1600" dirty="0">
              <a:highlight>
                <a:srgbClr val="FFFFFF"/>
              </a:highlight>
              <a:latin typeface="Aptos"/>
              <a:cs typeface="Calibri"/>
            </a:endParaRPr>
          </a:p>
          <a:p>
            <a:endParaRPr lang="en-GB" sz="1600" dirty="0">
              <a:highlight>
                <a:srgbClr val="FFFFFF"/>
              </a:highlight>
              <a:ea typeface="+mn-lt"/>
              <a:cs typeface="+mn-lt"/>
            </a:endParaRPr>
          </a:p>
          <a:p>
            <a:r>
              <a:rPr lang="en-US" sz="1600" dirty="0">
                <a:highlight>
                  <a:srgbClr val="FFFFFF"/>
                </a:highlight>
                <a:ea typeface="+mn-lt"/>
                <a:cs typeface="+mn-lt"/>
                <a:hlinkClick r:id="rId9"/>
              </a:rPr>
              <a:t>Merseyside Youth Association</a:t>
            </a:r>
            <a:r>
              <a:rPr lang="en-US" sz="1600" dirty="0">
                <a:highlight>
                  <a:srgbClr val="FFFFFF"/>
                </a:highlight>
                <a:ea typeface="+mn-lt"/>
                <a:cs typeface="+mn-lt"/>
              </a:rPr>
              <a:t> </a:t>
            </a:r>
            <a:r>
              <a:rPr lang="en-US" sz="1600" dirty="0"/>
              <a:t/>
            </a:r>
            <a:br>
              <a:rPr lang="en-US" sz="1600" dirty="0"/>
            </a:br>
            <a:endParaRPr lang="en-US" sz="1600" dirty="0">
              <a:ea typeface="Calibri" panose="020F0502020204030204"/>
              <a:cs typeface="Calibri" panose="020F0502020204030204"/>
            </a:endParaRPr>
          </a:p>
          <a:p>
            <a:r>
              <a:rPr lang="en-US" sz="1600" dirty="0">
                <a:highlight>
                  <a:srgbClr val="FFFFFF"/>
                </a:highlight>
                <a:ea typeface="+mn-lt"/>
                <a:cs typeface="+mn-lt"/>
                <a:hlinkClick r:id="rId10"/>
              </a:rPr>
              <a:t>NSPCC</a:t>
            </a:r>
            <a:r>
              <a:rPr lang="en-US" sz="1600" dirty="0">
                <a:highlight>
                  <a:srgbClr val="FFFFFF"/>
                </a:highlight>
                <a:ea typeface="+mn-lt"/>
                <a:cs typeface="+mn-lt"/>
              </a:rPr>
              <a:t> </a:t>
            </a:r>
            <a:r>
              <a:rPr lang="en-US" sz="1600" dirty="0"/>
              <a:t/>
            </a:r>
            <a:br>
              <a:rPr lang="en-US" sz="1600" dirty="0"/>
            </a:br>
            <a:endParaRPr lang="en-GB" sz="1600" dirty="0">
              <a:ea typeface="Calibri" panose="020F0502020204030204"/>
              <a:cs typeface="Calibri" panose="020F0502020204030204"/>
            </a:endParaRPr>
          </a:p>
          <a:p>
            <a:r>
              <a:rPr lang="en-GB" sz="1600" dirty="0" err="1">
                <a:hlinkClick r:id="rId11"/>
              </a:rPr>
              <a:t>Childline</a:t>
            </a:r>
            <a:endParaRPr lang="en-US" sz="1600" dirty="0"/>
          </a:p>
          <a:p>
            <a:endParaRPr lang="en-US" sz="1600" dirty="0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  <a:p>
            <a:r>
              <a:rPr lang="en-US" sz="1600" dirty="0">
                <a:highlight>
                  <a:srgbClr val="FFFFFF"/>
                </a:highlight>
                <a:ea typeface="+mn-lt"/>
                <a:cs typeface="+mn-lt"/>
                <a:hlinkClick r:id="rId12"/>
              </a:rPr>
              <a:t>ypas.org.uk/what-we-do/well-being-services/crisis-drop-in/</a:t>
            </a:r>
            <a:endParaRPr lang="en-GB" sz="1600" dirty="0">
              <a:highlight>
                <a:srgbClr val="FFFFFF"/>
              </a:highlight>
              <a:ea typeface="+mn-lt"/>
              <a:cs typeface="+mn-lt"/>
            </a:endParaRPr>
          </a:p>
          <a:p>
            <a:endParaRPr lang="en-GB" sz="2000" dirty="0">
              <a:highlight>
                <a:srgbClr val="FFFFFF"/>
              </a:highlight>
              <a:ea typeface="+mn-lt"/>
              <a:cs typeface="+mn-lt"/>
              <a:hlinkClick r:id="rId5"/>
            </a:endParaRPr>
          </a:p>
        </p:txBody>
      </p:sp>
    </p:spTree>
    <p:extLst>
      <p:ext uri="{BB962C8B-B14F-4D97-AF65-F5344CB8AC3E}">
        <p14:creationId xmlns:p14="http://schemas.microsoft.com/office/powerpoint/2010/main" val="20338281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250372"/>
            <a:ext cx="4876800" cy="631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3647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26671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Some Important 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written exam 9</a:t>
            </a:r>
            <a:r>
              <a:rPr lang="en-GB" baseline="30000" dirty="0"/>
              <a:t>th</a:t>
            </a:r>
            <a:r>
              <a:rPr lang="en-GB" dirty="0"/>
              <a:t> of May (RE paper)</a:t>
            </a:r>
          </a:p>
          <a:p>
            <a:r>
              <a:rPr lang="en-GB" dirty="0"/>
              <a:t>Official last day, Friday 28</a:t>
            </a:r>
            <a:r>
              <a:rPr lang="en-GB" baseline="30000" dirty="0"/>
              <a:t>th</a:t>
            </a:r>
            <a:r>
              <a:rPr lang="en-GB" dirty="0"/>
              <a:t> June (Leaver’s assembly that week)</a:t>
            </a:r>
          </a:p>
          <a:p>
            <a:r>
              <a:rPr lang="en-GB" dirty="0"/>
              <a:t>Step into Sixth Form week Monday 1</a:t>
            </a:r>
            <a:r>
              <a:rPr lang="en-GB" baseline="30000" dirty="0"/>
              <a:t>st</a:t>
            </a:r>
            <a:r>
              <a:rPr lang="en-GB" dirty="0"/>
              <a:t> July</a:t>
            </a:r>
          </a:p>
          <a:p>
            <a:r>
              <a:rPr lang="en-GB" dirty="0"/>
              <a:t>Y11 End of Y11 Celebration Evening (Prom) Thursday 4</a:t>
            </a:r>
            <a:r>
              <a:rPr lang="en-GB" baseline="30000" dirty="0"/>
              <a:t>th</a:t>
            </a:r>
            <a:r>
              <a:rPr lang="en-GB" dirty="0"/>
              <a:t> of July</a:t>
            </a:r>
          </a:p>
          <a:p>
            <a:r>
              <a:rPr lang="en-GB" dirty="0"/>
              <a:t>GCSE Results Day Thursday 22</a:t>
            </a:r>
            <a:r>
              <a:rPr lang="en-GB" baseline="30000" dirty="0"/>
              <a:t>nd</a:t>
            </a:r>
            <a:r>
              <a:rPr lang="en-GB" dirty="0"/>
              <a:t> August</a:t>
            </a:r>
          </a:p>
        </p:txBody>
      </p:sp>
    </p:spTree>
    <p:extLst>
      <p:ext uri="{BB962C8B-B14F-4D97-AF65-F5344CB8AC3E}">
        <p14:creationId xmlns:p14="http://schemas.microsoft.com/office/powerpoint/2010/main" val="2542732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1547</Words>
  <Application>Microsoft Office PowerPoint</Application>
  <PresentationFormat>Widescreen</PresentationFormat>
  <Paragraphs>168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Aptos</vt:lpstr>
      <vt:lpstr>Arial</vt:lpstr>
      <vt:lpstr>Brush Script MT</vt:lpstr>
      <vt:lpstr>Calibri</vt:lpstr>
      <vt:lpstr>Calibri Light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Some Important Dates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Taylor</dc:creator>
  <cp:lastModifiedBy>S Kelly</cp:lastModifiedBy>
  <cp:revision>7</cp:revision>
  <dcterms:created xsi:type="dcterms:W3CDTF">2024-02-14T17:58:51Z</dcterms:created>
  <dcterms:modified xsi:type="dcterms:W3CDTF">2024-02-23T17:34:30Z</dcterms:modified>
</cp:coreProperties>
</file>