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58" r:id="rId4"/>
    <p:sldId id="259" r:id="rId5"/>
    <p:sldId id="287" r:id="rId6"/>
    <p:sldId id="273" r:id="rId7"/>
    <p:sldId id="294" r:id="rId8"/>
    <p:sldId id="295" r:id="rId9"/>
    <p:sldId id="296" r:id="rId10"/>
    <p:sldId id="297" r:id="rId11"/>
    <p:sldId id="298" r:id="rId12"/>
    <p:sldId id="299" r:id="rId13"/>
    <p:sldId id="286" r:id="rId14"/>
    <p:sldId id="289" r:id="rId15"/>
    <p:sldId id="290" r:id="rId16"/>
    <p:sldId id="265" r:id="rId17"/>
    <p:sldId id="292" r:id="rId18"/>
    <p:sldId id="283" r:id="rId19"/>
    <p:sldId id="26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1AD115-57B2-0A43-4DE8-9188406EFBF5}" v="16" dt="2025-02-09T10:25:16.955"/>
    <p1510:client id="{D7EC3270-7EC6-B7C3-78FE-020ECE7486B6}" v="234" dt="2025-02-07T14:58:35.3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52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6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67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056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51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44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801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69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716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34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DE9F1-7823-402F-A77B-A7A1654DFBBC}" type="datetimeFigureOut">
              <a:rPr lang="en-GB" smtClean="0"/>
              <a:t>09/02/2025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9377A-6098-49EB-BD6B-4BA65E762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31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options@bellerivefcj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 to the Year 9 Pathways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next phase of your daughter’s educational journey at Bellerive</a:t>
            </a:r>
          </a:p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Calibri"/>
              </a:rPr>
              <a:t>Year 10 and Year 11</a:t>
            </a:r>
          </a:p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Calibri"/>
              </a:rPr>
              <a:t>2025-2027</a:t>
            </a:r>
          </a:p>
        </p:txBody>
      </p:sp>
    </p:spTree>
    <p:extLst>
      <p:ext uri="{BB962C8B-B14F-4D97-AF65-F5344CB8AC3E}">
        <p14:creationId xmlns:p14="http://schemas.microsoft.com/office/powerpoint/2010/main" val="2364729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51539-360F-44E3-B011-2132FAACB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Our aims this evening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FA595-76CF-4B96-82E1-1D7FA45FA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To provide you with a c</a:t>
            </a:r>
            <a:r>
              <a:rPr lang="en-GB" b="1"/>
              <a:t>omprehensive overview of the pathways process</a:t>
            </a:r>
          </a:p>
          <a:p>
            <a:r>
              <a:rPr lang="en-GB"/>
              <a:t>To explain the </a:t>
            </a:r>
            <a:r>
              <a:rPr lang="en-GB" b="1"/>
              <a:t>specifics of the science offer</a:t>
            </a:r>
            <a:r>
              <a:rPr lang="en-GB"/>
              <a:t> and how it relates to the pathways process</a:t>
            </a:r>
          </a:p>
          <a:p>
            <a:r>
              <a:rPr lang="en-GB"/>
              <a:t>To </a:t>
            </a:r>
            <a:r>
              <a:rPr lang="en-GB" b="1"/>
              <a:t>answer any immediate questions</a:t>
            </a:r>
            <a:r>
              <a:rPr lang="en-GB"/>
              <a:t> you or your daughter might have</a:t>
            </a:r>
          </a:p>
          <a:p>
            <a:r>
              <a:rPr lang="en-GB"/>
              <a:t>To </a:t>
            </a:r>
            <a:r>
              <a:rPr lang="en-GB" b="1"/>
              <a:t>outline the next steps</a:t>
            </a:r>
            <a:r>
              <a:rPr lang="en-GB"/>
              <a:t> in the pathways process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51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will Y10 and Y11 look like for your daughter?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All students study</a:t>
            </a:r>
            <a:r>
              <a:rPr lang="en-GB"/>
              <a:t>:</a:t>
            </a:r>
          </a:p>
          <a:p>
            <a:pPr lvl="1"/>
            <a:r>
              <a:rPr lang="en-GB" b="1"/>
              <a:t>English</a:t>
            </a:r>
            <a:r>
              <a:rPr lang="en-GB"/>
              <a:t> GCSE</a:t>
            </a:r>
          </a:p>
          <a:p>
            <a:pPr lvl="1"/>
            <a:r>
              <a:rPr lang="en-GB" b="1"/>
              <a:t>English Literature</a:t>
            </a:r>
            <a:r>
              <a:rPr lang="en-GB"/>
              <a:t> GCSE</a:t>
            </a:r>
          </a:p>
          <a:p>
            <a:pPr lvl="1"/>
            <a:r>
              <a:rPr lang="en-GB" b="1"/>
              <a:t>Maths</a:t>
            </a:r>
            <a:r>
              <a:rPr lang="en-GB"/>
              <a:t> GCSE </a:t>
            </a:r>
          </a:p>
          <a:p>
            <a:pPr lvl="1"/>
            <a:r>
              <a:rPr lang="en-GB" b="1"/>
              <a:t>Science</a:t>
            </a:r>
            <a:r>
              <a:rPr lang="en-GB"/>
              <a:t>: Combined Science ( Trilogy) worth 2 GCSEs or Separate Sciences worth 3 GCSEs</a:t>
            </a:r>
          </a:p>
          <a:p>
            <a:pPr lvl="1"/>
            <a:r>
              <a:rPr lang="en-GB" b="1"/>
              <a:t>RE</a:t>
            </a:r>
            <a:r>
              <a:rPr lang="en-GB"/>
              <a:t> (GCSE)</a:t>
            </a:r>
          </a:p>
          <a:p>
            <a:pPr lvl="1"/>
            <a:r>
              <a:rPr lang="en-GB" b="1"/>
              <a:t>PE and PHSE (non-exam subjects)</a:t>
            </a:r>
            <a:endParaRPr lang="en-GB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0698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core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These </a:t>
            </a:r>
            <a:r>
              <a:rPr lang="en-GB" b="1"/>
              <a:t>compulsory</a:t>
            </a:r>
            <a:r>
              <a:rPr lang="en-GB"/>
              <a:t> subjects take up about 75% of the timetable</a:t>
            </a:r>
          </a:p>
          <a:p>
            <a:r>
              <a:rPr lang="en-GB"/>
              <a:t>We believe students should study these subjects because they </a:t>
            </a:r>
            <a:r>
              <a:rPr lang="en-GB" b="1"/>
              <a:t>provide vital skills</a:t>
            </a:r>
            <a:r>
              <a:rPr lang="en-GB"/>
              <a:t> to help them a</a:t>
            </a:r>
            <a:r>
              <a:rPr lang="en-GB" b="1"/>
              <a:t>ccess the sixth form, employment, training and the most competitive universities</a:t>
            </a:r>
            <a:endParaRPr lang="en-GB" b="1">
              <a:ea typeface="Calibri"/>
              <a:cs typeface="Calibri"/>
            </a:endParaRPr>
          </a:p>
          <a:p>
            <a:r>
              <a:rPr lang="en-GB"/>
              <a:t>It is also the case that some of them are </a:t>
            </a:r>
            <a:r>
              <a:rPr lang="en-GB" b="1"/>
              <a:t>statutory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17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GCSE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All GCSE subjects will be graded </a:t>
            </a:r>
            <a:r>
              <a:rPr lang="en-GB" b="1"/>
              <a:t>9-1 in 2027</a:t>
            </a:r>
          </a:p>
          <a:p>
            <a:r>
              <a:rPr lang="en-GB"/>
              <a:t>BTEC and other GCSE equivalent subjects will continue to have </a:t>
            </a:r>
            <a:r>
              <a:rPr lang="en-GB" b="1"/>
              <a:t>their own grading system</a:t>
            </a:r>
            <a:r>
              <a:rPr lang="en-GB"/>
              <a:t> ( Pass, Merit, Distinction, Distinction *)</a:t>
            </a:r>
          </a:p>
          <a:p>
            <a:r>
              <a:rPr lang="en-GB">
                <a:ea typeface="Calibri"/>
                <a:cs typeface="Calibri"/>
              </a:rPr>
              <a:t>For parents/carers, this grading system will be very different than the one you experienced from your own school days </a:t>
            </a:r>
          </a:p>
        </p:txBody>
      </p:sp>
    </p:spTree>
    <p:extLst>
      <p:ext uri="{BB962C8B-B14F-4D97-AF65-F5344CB8AC3E}">
        <p14:creationId xmlns:p14="http://schemas.microsoft.com/office/powerpoint/2010/main" val="2818623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Changes to GCSE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1"/>
              <a:t>Grade 9:</a:t>
            </a:r>
            <a:r>
              <a:rPr lang="en-GB"/>
              <a:t> top A* performers; about half of the 6.8 per cent who got A*s are likely to get it</a:t>
            </a:r>
          </a:p>
          <a:p>
            <a:r>
              <a:rPr lang="en-GB" b="1"/>
              <a:t>Grade 8:</a:t>
            </a:r>
            <a:r>
              <a:rPr lang="en-GB"/>
              <a:t> the rest of those who obtained A* but did not qualify for a 9</a:t>
            </a:r>
          </a:p>
          <a:p>
            <a:r>
              <a:rPr lang="en-GB" b="1"/>
              <a:t>Grade 7:</a:t>
            </a:r>
            <a:r>
              <a:rPr lang="en-GB"/>
              <a:t> equivalent to an A grade pass</a:t>
            </a:r>
          </a:p>
          <a:p>
            <a:r>
              <a:rPr lang="en-GB" b="1"/>
              <a:t>Grade 6: </a:t>
            </a:r>
            <a:r>
              <a:rPr lang="en-GB"/>
              <a:t>covering those from two thirds above current C grade to top of existing B grade</a:t>
            </a:r>
          </a:p>
          <a:p>
            <a:r>
              <a:rPr lang="en-GB" b="1"/>
              <a:t>Grade 5:</a:t>
            </a:r>
            <a:r>
              <a:rPr lang="en-GB"/>
              <a:t> international benchmark, showing performance equals that of students getting top-grade passes in high performing countries in international league tables. Pitched at half or two thirds of a grade above the current C pass</a:t>
            </a:r>
          </a:p>
          <a:p>
            <a:r>
              <a:rPr lang="en-GB" b="1"/>
              <a:t>Grade 4: </a:t>
            </a:r>
            <a:r>
              <a:rPr lang="en-GB"/>
              <a:t>equivalent to a C grade pass</a:t>
            </a:r>
          </a:p>
          <a:p>
            <a:r>
              <a:rPr lang="en-GB" b="1"/>
              <a:t>Grade 3:</a:t>
            </a:r>
            <a:r>
              <a:rPr lang="en-GB"/>
              <a:t> equivalent to a D grade pass</a:t>
            </a:r>
          </a:p>
          <a:p>
            <a:r>
              <a:rPr lang="en-GB" b="1"/>
              <a:t>Grade 2: </a:t>
            </a:r>
            <a:r>
              <a:rPr lang="en-GB"/>
              <a:t>equivalent to an E grade pass</a:t>
            </a:r>
          </a:p>
          <a:p>
            <a:r>
              <a:rPr lang="en-GB" b="1"/>
              <a:t>Grade 1:</a:t>
            </a:r>
            <a:r>
              <a:rPr lang="en-GB"/>
              <a:t> equivalent to grade F and G passes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09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aring 9-1 and A-G">
            <a:extLst>
              <a:ext uri="{FF2B5EF4-FFF2-40B4-BE49-F238E27FC236}">
                <a16:creationId xmlns:a16="http://schemas.microsoft.com/office/drawing/2014/main" id="{81A886E3-43B7-1C53-E6EA-F33650725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20" y="80026"/>
            <a:ext cx="8738209" cy="660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668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0EB2BD-A492-CBD3-6146-9D09B6D1B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79" y="123769"/>
            <a:ext cx="8837592" cy="658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49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807C888-A013-1B74-5E93-BCEE6B977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Sciences at Key Stage 4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422DA7-0CF2-C5CE-9ED3-1C3A51A9C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215232"/>
            <a:ext cx="4040188" cy="639762"/>
          </a:xfrm>
        </p:spPr>
        <p:txBody>
          <a:bodyPr>
            <a:normAutofit/>
          </a:bodyPr>
          <a:lstStyle/>
          <a:p>
            <a:r>
              <a:rPr lang="en-GB" dirty="0"/>
              <a:t>Route 1 – Separate Sciences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A7EF6-99AA-FA08-9253-4772770F4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854993"/>
            <a:ext cx="4040188" cy="2916183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Three separate GCSE qualifications in Biology, Chemistry and Physics</a:t>
            </a:r>
          </a:p>
          <a:p>
            <a:r>
              <a:rPr lang="en-GB" sz="2000" dirty="0"/>
              <a:t>Best suited to those in sets 1 and 2</a:t>
            </a:r>
          </a:p>
          <a:p>
            <a:r>
              <a:rPr lang="en-GB" sz="2000" dirty="0"/>
              <a:t>Helpful but not essential for progression on to A Level Science courses</a:t>
            </a:r>
          </a:p>
          <a:p>
            <a:r>
              <a:rPr lang="en-GB" sz="2000" dirty="0"/>
              <a:t>More demanding than Trilogy as more content and longer exams</a:t>
            </a:r>
          </a:p>
          <a:p>
            <a:r>
              <a:rPr lang="en-GB" sz="2000" dirty="0"/>
              <a:t>Students should be targeting 7+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64496EC-F83A-627B-A323-8ACC050DA1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5025" y="1215232"/>
            <a:ext cx="4041775" cy="639762"/>
          </a:xfrm>
        </p:spPr>
        <p:txBody>
          <a:bodyPr>
            <a:normAutofit/>
          </a:bodyPr>
          <a:lstStyle/>
          <a:p>
            <a:r>
              <a:rPr lang="en-GB" dirty="0"/>
              <a:t>Route 2 – Combined (Trilogy)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FCABBC1-A67D-D1A4-4AF2-1DA79FD403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5025" y="1854993"/>
            <a:ext cx="4041775" cy="3251161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Biology, Chemistry and Physics papers are combined to produce a result worth two qualifications. i.e. 6-6 or 7-6</a:t>
            </a:r>
          </a:p>
          <a:p>
            <a:r>
              <a:rPr lang="en-GB" sz="2000" dirty="0"/>
              <a:t>Shorter papers and less content to learn than separate sciences</a:t>
            </a:r>
          </a:p>
          <a:p>
            <a:r>
              <a:rPr lang="en-GB" sz="2000" dirty="0"/>
              <a:t>The majority of pupils in the country take this course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Good grades (9-6) 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</a:rPr>
              <a:t>will </a:t>
            </a:r>
            <a:r>
              <a:rPr lang="en-GB" sz="20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allow progression onto A’ Levels in Sciences</a:t>
            </a:r>
          </a:p>
          <a:p>
            <a:endParaRPr lang="en-GB" sz="2000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DFE858A0-2924-5B89-3BD0-7FA1323F22BA}"/>
              </a:ext>
            </a:extLst>
          </p:cNvPr>
          <p:cNvSpPr txBox="1">
            <a:spLocks/>
          </p:cNvSpPr>
          <p:nvPr/>
        </p:nvSpPr>
        <p:spPr>
          <a:xfrm>
            <a:off x="604837" y="5440362"/>
            <a:ext cx="790542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Please note: Top universities are looking for the quality of grades at GCSE (9/8/7) NOT the quantity of GCSEs taken.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838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9E629-C05E-A99A-3470-8C5E15591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>
                <a:ea typeface="Calibri"/>
                <a:cs typeface="Calibri"/>
              </a:rPr>
              <a:t>Which Science route is best for 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D3429-C535-CF1B-7646-1FDD4A53D9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b="1" dirty="0">
                <a:ea typeface="Calibri"/>
                <a:cs typeface="Calibri"/>
              </a:rPr>
              <a:t>Think about</a:t>
            </a:r>
            <a:r>
              <a:rPr lang="en-US" dirty="0">
                <a:ea typeface="Calibri"/>
                <a:cs typeface="Calibri"/>
              </a:rPr>
              <a:t> your current teaching group</a:t>
            </a:r>
          </a:p>
          <a:p>
            <a:r>
              <a:rPr lang="en-US" b="1" dirty="0">
                <a:ea typeface="Calibri"/>
                <a:cs typeface="Calibri"/>
              </a:rPr>
              <a:t>Think about</a:t>
            </a:r>
            <a:r>
              <a:rPr lang="en-US" dirty="0">
                <a:ea typeface="Calibri"/>
                <a:cs typeface="Calibri"/>
              </a:rPr>
              <a:t> your current progress in science</a:t>
            </a:r>
          </a:p>
          <a:p>
            <a:r>
              <a:rPr lang="en-US" b="1" dirty="0">
                <a:ea typeface="Calibri"/>
                <a:cs typeface="Calibri"/>
              </a:rPr>
              <a:t>Think about</a:t>
            </a:r>
            <a:r>
              <a:rPr lang="en-US" dirty="0">
                <a:ea typeface="Calibri"/>
                <a:cs typeface="Calibri"/>
              </a:rPr>
              <a:t> your interest in science</a:t>
            </a:r>
          </a:p>
          <a:p>
            <a:r>
              <a:rPr lang="en-US" b="1" dirty="0">
                <a:ea typeface="Calibri"/>
                <a:cs typeface="Calibri"/>
              </a:rPr>
              <a:t>Think about</a:t>
            </a:r>
            <a:r>
              <a:rPr lang="en-US" dirty="0">
                <a:ea typeface="Calibri"/>
                <a:cs typeface="Calibri"/>
              </a:rPr>
              <a:t> your interests in other subjects: remember that Separate Sciences are an option</a:t>
            </a:r>
          </a:p>
          <a:p>
            <a:r>
              <a:rPr lang="en-US" b="1" dirty="0">
                <a:ea typeface="Calibri"/>
                <a:cs typeface="Calibri"/>
              </a:rPr>
              <a:t>Experience tells us</a:t>
            </a:r>
            <a:r>
              <a:rPr lang="en-US" dirty="0">
                <a:ea typeface="Calibri"/>
                <a:cs typeface="Calibri"/>
              </a:rPr>
              <a:t> that pupils in sets 1 and 2 perform best in separate sciences</a:t>
            </a:r>
          </a:p>
          <a:p>
            <a:r>
              <a:rPr lang="en-US" dirty="0">
                <a:ea typeface="Calibri"/>
                <a:cs typeface="Calibri"/>
              </a:rPr>
              <a:t>Those not in sets 1 and 2 tend to get a better grade with Combined Science as opposed to Separate Sciences</a:t>
            </a:r>
          </a:p>
          <a:p>
            <a:r>
              <a:rPr lang="en-US" dirty="0">
                <a:ea typeface="Calibri"/>
                <a:cs typeface="Calibri"/>
              </a:rPr>
              <a:t>Grade </a:t>
            </a:r>
            <a:r>
              <a:rPr lang="en-US" b="1" dirty="0">
                <a:ea typeface="Calibri"/>
                <a:cs typeface="Calibri"/>
              </a:rPr>
              <a:t>quality</a:t>
            </a:r>
            <a:r>
              <a:rPr lang="en-US" dirty="0">
                <a:ea typeface="Calibri"/>
                <a:cs typeface="Calibri"/>
              </a:rPr>
              <a:t> is more important than grade </a:t>
            </a:r>
            <a:r>
              <a:rPr lang="en-US" b="1" dirty="0">
                <a:ea typeface="Calibri"/>
                <a:cs typeface="Calibri"/>
              </a:rPr>
              <a:t>quantity</a:t>
            </a:r>
            <a:r>
              <a:rPr lang="en-US" dirty="0">
                <a:ea typeface="Calibri"/>
                <a:cs typeface="Calibr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0582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6223B22-AEC5-FE1D-E3D5-CE38B4B81AE9}"/>
              </a:ext>
            </a:extLst>
          </p:cNvPr>
          <p:cNvGrpSpPr/>
          <p:nvPr/>
        </p:nvGrpSpPr>
        <p:grpSpPr>
          <a:xfrm>
            <a:off x="167951" y="1713388"/>
            <a:ext cx="8753015" cy="4923569"/>
            <a:chOff x="946150" y="1852446"/>
            <a:chExt cx="10299700" cy="474085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A0D4435-11FF-B26A-20C2-31F7BB0B1AB8}"/>
                </a:ext>
              </a:extLst>
            </p:cNvPr>
            <p:cNvSpPr/>
            <p:nvPr/>
          </p:nvSpPr>
          <p:spPr>
            <a:xfrm>
              <a:off x="946150" y="2217269"/>
              <a:ext cx="10299700" cy="43760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4396F84-F084-DFE8-FF63-A957F8C66C58}"/>
                </a:ext>
              </a:extLst>
            </p:cNvPr>
            <p:cNvGrpSpPr/>
            <p:nvPr/>
          </p:nvGrpSpPr>
          <p:grpSpPr>
            <a:xfrm>
              <a:off x="1036675" y="1852446"/>
              <a:ext cx="10118650" cy="4613088"/>
              <a:chOff x="1851949" y="174117"/>
              <a:chExt cx="10118650" cy="4613088"/>
            </a:xfrm>
          </p:grpSpPr>
          <p:sp>
            <p:nvSpPr>
              <p:cNvPr id="5" name="Rectangle: Rounded Corners 4">
                <a:extLst>
                  <a:ext uri="{FF2B5EF4-FFF2-40B4-BE49-F238E27FC236}">
                    <a16:creationId xmlns:a16="http://schemas.microsoft.com/office/drawing/2014/main" id="{9C66EA4E-323B-989A-764C-1BB3A68AFF3E}"/>
                  </a:ext>
                </a:extLst>
              </p:cNvPr>
              <p:cNvSpPr/>
              <p:nvPr/>
            </p:nvSpPr>
            <p:spPr>
              <a:xfrm>
                <a:off x="1851949" y="174117"/>
                <a:ext cx="10118650" cy="971777"/>
              </a:xfrm>
              <a:prstGeom prst="roundRect">
                <a:avLst/>
              </a:prstGeom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7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Science</a:t>
                </a:r>
              </a:p>
            </p:txBody>
          </p:sp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AE1B2CC-04C9-2C21-ECCE-1C4098635663}"/>
                  </a:ext>
                </a:extLst>
              </p:cNvPr>
              <p:cNvSpPr/>
              <p:nvPr/>
            </p:nvSpPr>
            <p:spPr>
              <a:xfrm>
                <a:off x="8336435" y="3595656"/>
                <a:ext cx="3634164" cy="1191549"/>
              </a:xfrm>
              <a:prstGeom prst="roundRect">
                <a:avLst>
                  <a:gd name="adj" fmla="val 23666"/>
                </a:avLst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Combined Science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Biology, Chemistry and Physics</a:t>
                </a:r>
              </a:p>
            </p:txBody>
          </p:sp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4236AEAC-8830-FD56-FDFD-6FA6056A68CF}"/>
                  </a:ext>
                </a:extLst>
              </p:cNvPr>
              <p:cNvSpPr/>
              <p:nvPr/>
            </p:nvSpPr>
            <p:spPr>
              <a:xfrm>
                <a:off x="3438163" y="3072906"/>
                <a:ext cx="3185397" cy="552693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Separate Science</a:t>
                </a:r>
              </a:p>
            </p:txBody>
          </p:sp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A6636DD4-E3C4-8E6F-BE59-F27C445557C9}"/>
                  </a:ext>
                </a:extLst>
              </p:cNvPr>
              <p:cNvSpPr/>
              <p:nvPr/>
            </p:nvSpPr>
            <p:spPr>
              <a:xfrm>
                <a:off x="2038483" y="4163734"/>
                <a:ext cx="1647463" cy="555585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Biology</a:t>
                </a:r>
              </a:p>
            </p:txBody>
          </p:sp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66EF4DE0-B230-ECCA-0E05-87F4FDB1D2B3}"/>
                  </a:ext>
                </a:extLst>
              </p:cNvPr>
              <p:cNvSpPr/>
              <p:nvPr/>
            </p:nvSpPr>
            <p:spPr>
              <a:xfrm>
                <a:off x="4136181" y="4163733"/>
                <a:ext cx="1850770" cy="555585"/>
              </a:xfrm>
              <a:prstGeom prst="roundRect">
                <a:avLst/>
              </a:prstGeom>
              <a:gradFill>
                <a:gsLst>
                  <a:gs pos="0">
                    <a:srgbClr val="FF7979"/>
                  </a:gs>
                  <a:gs pos="50000">
                    <a:srgbClr val="FF3300"/>
                  </a:gs>
                  <a:gs pos="100000">
                    <a:srgbClr val="FF0000"/>
                  </a:gs>
                </a:gsLst>
              </a:gra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Chemistry</a:t>
                </a:r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32C9C0A0-02C9-5F4A-547E-B3977F714CCE}"/>
                  </a:ext>
                </a:extLst>
              </p:cNvPr>
              <p:cNvSpPr/>
              <p:nvPr/>
            </p:nvSpPr>
            <p:spPr>
              <a:xfrm>
                <a:off x="6397603" y="4172245"/>
                <a:ext cx="1647463" cy="555585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Physics</a:t>
                </a:r>
              </a:p>
            </p:txBody>
          </p: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C373662F-86D2-417C-35D7-05F6414F9CC6}"/>
                  </a:ext>
                </a:extLst>
              </p:cNvPr>
              <p:cNvCxnSpPr>
                <a:cxnSpLocks/>
                <a:stCxn id="5" idx="2"/>
                <a:endCxn id="7" idx="0"/>
              </p:cNvCxnSpPr>
              <p:nvPr/>
            </p:nvCxnSpPr>
            <p:spPr>
              <a:xfrm flipH="1">
                <a:off x="5030862" y="1145894"/>
                <a:ext cx="1880412" cy="1927012"/>
              </a:xfrm>
              <a:prstGeom prst="straightConnector1">
                <a:avLst/>
              </a:prstGeom>
              <a:ln w="63500"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id="{1D97C800-61DA-E7C0-4661-C653CC2F4AA7}"/>
                  </a:ext>
                </a:extLst>
              </p:cNvPr>
              <p:cNvCxnSpPr>
                <a:cxnSpLocks/>
                <a:stCxn id="7" idx="2"/>
                <a:endCxn id="9" idx="0"/>
              </p:cNvCxnSpPr>
              <p:nvPr/>
            </p:nvCxnSpPr>
            <p:spPr>
              <a:xfrm>
                <a:off x="5030862" y="3625599"/>
                <a:ext cx="30704" cy="538134"/>
              </a:xfrm>
              <a:prstGeom prst="straightConnector1">
                <a:avLst/>
              </a:prstGeom>
              <a:ln w="63500"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id="{FD123EB0-CBAD-E2A4-EF9A-27290F4A3814}"/>
                  </a:ext>
                </a:extLst>
              </p:cNvPr>
              <p:cNvCxnSpPr>
                <a:cxnSpLocks/>
                <a:endCxn id="10" idx="0"/>
              </p:cNvCxnSpPr>
              <p:nvPr/>
            </p:nvCxnSpPr>
            <p:spPr>
              <a:xfrm>
                <a:off x="6475000" y="3614019"/>
                <a:ext cx="746335" cy="558226"/>
              </a:xfrm>
              <a:prstGeom prst="straightConnector1">
                <a:avLst/>
              </a:prstGeom>
              <a:ln w="63500"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id="{39BF1E32-E06E-D2C4-4154-619FD4ED8194}"/>
                  </a:ext>
                </a:extLst>
              </p:cNvPr>
              <p:cNvCxnSpPr>
                <a:cxnSpLocks/>
                <a:endCxn id="8" idx="0"/>
              </p:cNvCxnSpPr>
              <p:nvPr/>
            </p:nvCxnSpPr>
            <p:spPr>
              <a:xfrm flipH="1">
                <a:off x="2862215" y="3595656"/>
                <a:ext cx="651576" cy="568078"/>
              </a:xfrm>
              <a:prstGeom prst="straightConnector1">
                <a:avLst/>
              </a:prstGeom>
              <a:ln w="63500"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BC5A8664-060A-1E90-A9B9-F68AC4643938}"/>
                  </a:ext>
                </a:extLst>
              </p:cNvPr>
              <p:cNvCxnSpPr>
                <a:cxnSpLocks/>
                <a:stCxn id="5" idx="2"/>
                <a:endCxn id="6" idx="0"/>
              </p:cNvCxnSpPr>
              <p:nvPr/>
            </p:nvCxnSpPr>
            <p:spPr>
              <a:xfrm>
                <a:off x="6911274" y="1145894"/>
                <a:ext cx="3242244" cy="2449761"/>
              </a:xfrm>
              <a:prstGeom prst="straightConnector1">
                <a:avLst/>
              </a:prstGeom>
              <a:ln w="63500"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70F99E6-EE4C-87C6-9BA6-387F0463D751}"/>
                  </a:ext>
                </a:extLst>
              </p:cNvPr>
              <p:cNvSpPr txBox="1"/>
              <p:nvPr/>
            </p:nvSpPr>
            <p:spPr>
              <a:xfrm rot="18649342">
                <a:off x="4895306" y="1869572"/>
                <a:ext cx="13099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Route 1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6720DC7-40AE-B744-2340-29EE0C616FBD}"/>
                  </a:ext>
                </a:extLst>
              </p:cNvPr>
              <p:cNvSpPr txBox="1"/>
              <p:nvPr/>
            </p:nvSpPr>
            <p:spPr>
              <a:xfrm rot="2152117">
                <a:off x="8016303" y="1869572"/>
                <a:ext cx="13099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1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Route 2</a:t>
                </a:r>
              </a:p>
            </p:txBody>
          </p:sp>
        </p:grp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AADA61B-551C-360D-05CC-E04458B3DBE3}"/>
              </a:ext>
            </a:extLst>
          </p:cNvPr>
          <p:cNvSpPr txBox="1"/>
          <p:nvPr/>
        </p:nvSpPr>
        <p:spPr>
          <a:xfrm>
            <a:off x="3282319" y="356695"/>
            <a:ext cx="2576667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Routes in Science</a:t>
            </a:r>
          </a:p>
        </p:txBody>
      </p:sp>
    </p:spTree>
    <p:extLst>
      <p:ext uri="{BB962C8B-B14F-4D97-AF65-F5344CB8AC3E}">
        <p14:creationId xmlns:p14="http://schemas.microsoft.com/office/powerpoint/2010/main" val="4027171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Sciences at Key Stage 4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424936" cy="50405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en-GB" sz="2000">
                <a:solidFill>
                  <a:schemeClr val="tx1"/>
                </a:solidFill>
              </a:rPr>
              <a:t>The Science Department is providing guidance on which KS4 Sciences course we feel is the most appropriate for your daughter.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GB" sz="2000">
                <a:solidFill>
                  <a:schemeClr val="tx1"/>
                </a:solidFill>
              </a:rPr>
              <a:t>Please feel free to discuss the KS4 Sciences routes with the heads of each department:</a:t>
            </a:r>
          </a:p>
          <a:p>
            <a:pPr algn="l"/>
            <a:r>
              <a:rPr lang="en-GB" sz="2000">
                <a:solidFill>
                  <a:schemeClr val="tx1"/>
                </a:solidFill>
              </a:rPr>
              <a:t>	</a:t>
            </a:r>
            <a:r>
              <a:rPr lang="en-GB" sz="2000" b="1">
                <a:solidFill>
                  <a:srgbClr val="FF0000"/>
                </a:solidFill>
              </a:rPr>
              <a:t>Dr E Abed</a:t>
            </a:r>
            <a:r>
              <a:rPr lang="en-GB" sz="2000">
                <a:solidFill>
                  <a:schemeClr val="tx1"/>
                </a:solidFill>
              </a:rPr>
              <a:t>(Head of Science Faculty/Head of Physics)</a:t>
            </a:r>
          </a:p>
          <a:p>
            <a:pPr algn="l"/>
            <a:r>
              <a:rPr lang="en-GB" sz="2000">
                <a:solidFill>
                  <a:schemeClr val="tx1"/>
                </a:solidFill>
              </a:rPr>
              <a:t>	</a:t>
            </a:r>
            <a:r>
              <a:rPr lang="en-GB" sz="2000" b="1">
                <a:solidFill>
                  <a:srgbClr val="FF0000"/>
                </a:solidFill>
              </a:rPr>
              <a:t>Mr. A. McBurney </a:t>
            </a:r>
            <a:r>
              <a:rPr lang="en-GB" sz="2000">
                <a:solidFill>
                  <a:schemeClr val="tx1"/>
                </a:solidFill>
              </a:rPr>
              <a:t>(Head of Biology)</a:t>
            </a:r>
            <a:endParaRPr lang="en-GB" sz="2000">
              <a:solidFill>
                <a:schemeClr val="tx1"/>
              </a:solidFill>
              <a:ea typeface="Calibri"/>
              <a:cs typeface="Calibri"/>
            </a:endParaRPr>
          </a:p>
          <a:p>
            <a:pPr algn="l"/>
            <a:r>
              <a:rPr lang="en-GB" sz="2000">
                <a:solidFill>
                  <a:schemeClr val="tx1"/>
                </a:solidFill>
              </a:rPr>
              <a:t>	</a:t>
            </a:r>
            <a:r>
              <a:rPr lang="en-GB" sz="2000" b="1">
                <a:solidFill>
                  <a:srgbClr val="FF0000"/>
                </a:solidFill>
              </a:rPr>
              <a:t>Mr. P. Coupe </a:t>
            </a:r>
            <a:r>
              <a:rPr lang="en-GB" sz="2000">
                <a:solidFill>
                  <a:schemeClr val="tx1"/>
                </a:solidFill>
              </a:rPr>
              <a:t>(Head of Chemistry) </a:t>
            </a:r>
            <a:endParaRPr lang="en-GB" sz="2000">
              <a:solidFill>
                <a:schemeClr val="tx1"/>
              </a:solidFill>
              <a:ea typeface="Calibri"/>
              <a:cs typeface="Calibri"/>
            </a:endParaRPr>
          </a:p>
          <a:p>
            <a:pPr algn="l"/>
            <a:r>
              <a:rPr lang="en-GB" sz="2000">
                <a:solidFill>
                  <a:schemeClr val="tx1"/>
                </a:solidFill>
              </a:rPr>
              <a:t>	</a:t>
            </a:r>
          </a:p>
          <a:p>
            <a:pPr marL="342900" indent="-342900" algn="l">
              <a:buChar char="•"/>
            </a:pPr>
            <a:r>
              <a:rPr lang="en-GB" sz="2000">
                <a:solidFill>
                  <a:schemeClr val="tx1"/>
                </a:solidFill>
              </a:rPr>
              <a:t>If you are considering studying Sciences at a top university in the future a useful resource is </a:t>
            </a:r>
            <a:r>
              <a:rPr lang="en-GB" sz="2000" b="1">
                <a:solidFill>
                  <a:srgbClr val="7030A0"/>
                </a:solidFill>
              </a:rPr>
              <a:t>‘Informed choices’ A Russell Group guide to making decisions about post-16 education 2016. (Page 22-25 - Pre-16 qualifications and university entry)</a:t>
            </a:r>
            <a:endParaRPr lang="en-GB">
              <a:ea typeface="Calibri"/>
              <a:cs typeface="Calibri"/>
            </a:endParaRPr>
          </a:p>
          <a:p>
            <a:pPr marL="342900" indent="-342900" algn="l">
              <a:buChar char="•"/>
            </a:pPr>
            <a:r>
              <a:rPr lang="en-GB" sz="2000" b="1">
                <a:solidFill>
                  <a:schemeClr val="tx1"/>
                </a:solidFill>
              </a:rPr>
              <a:t>http://www.russellgroup.ac.uk/media/informed-choices/InformedChoices-latest.pdf</a:t>
            </a:r>
            <a:endParaRPr lang="en-GB" sz="2000" b="1">
              <a:solidFill>
                <a:schemeClr val="tx1"/>
              </a:solidFill>
              <a:ea typeface="Calibri"/>
              <a:cs typeface="Calibri"/>
            </a:endParaRPr>
          </a:p>
          <a:p>
            <a:pPr algn="l"/>
            <a:endParaRPr lang="en-GB" sz="2400" b="1">
              <a:solidFill>
                <a:schemeClr val="tx1"/>
              </a:solidFill>
            </a:endParaRPr>
          </a:p>
          <a:p>
            <a:pPr algn="l"/>
            <a:endParaRPr lang="en-GB" sz="2400" b="1">
              <a:solidFill>
                <a:schemeClr val="tx1"/>
              </a:solidFill>
            </a:endParaRPr>
          </a:p>
          <a:p>
            <a:pPr algn="l"/>
            <a:endParaRPr lang="en-GB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78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Option subjects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/>
              <a:t>Students will choose up to </a:t>
            </a:r>
            <a:r>
              <a:rPr lang="en-GB" b="1"/>
              <a:t>3 option subjects</a:t>
            </a:r>
          </a:p>
          <a:p>
            <a:r>
              <a:rPr lang="en-GB"/>
              <a:t>This makes up around </a:t>
            </a:r>
            <a:r>
              <a:rPr lang="en-GB" b="1"/>
              <a:t>25% of their timetable</a:t>
            </a:r>
          </a:p>
          <a:p>
            <a:r>
              <a:rPr lang="en-GB"/>
              <a:t>Our view is that students are better served with higher grades in 8-9 GCSE subjects rather than lower grades in 10 or more GCSE subjects</a:t>
            </a:r>
          </a:p>
          <a:p>
            <a:r>
              <a:rPr lang="en-GB"/>
              <a:t>Universities are interested in the </a:t>
            </a:r>
            <a:r>
              <a:rPr lang="en-GB" b="1"/>
              <a:t>quality of the grade </a:t>
            </a:r>
            <a:r>
              <a:rPr lang="en-GB"/>
              <a:t>as opposed to the quantity of grades</a:t>
            </a:r>
          </a:p>
          <a:p>
            <a:r>
              <a:rPr lang="en-GB"/>
              <a:t>We have increased the amount of time for the options over the course of Y10 and Y11 to reflect the </a:t>
            </a:r>
            <a:r>
              <a:rPr lang="en-GB" b="1"/>
              <a:t>greater challenge with the current GCSE specifications</a:t>
            </a:r>
            <a:endParaRPr lang="en-GB" b="1">
              <a:ea typeface="Calibri"/>
              <a:cs typeface="Calibri"/>
            </a:endParaRPr>
          </a:p>
          <a:p>
            <a:r>
              <a:rPr lang="en-GB"/>
              <a:t>We have been working with students on choices in the </a:t>
            </a:r>
            <a:r>
              <a:rPr lang="en-GB" b="1"/>
              <a:t>PHSE programme and in assembly</a:t>
            </a:r>
          </a:p>
          <a:p>
            <a:pPr marL="457200" lvl="1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102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Option choices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/>
              <a:t>We will be speaking to students individually about their option choices</a:t>
            </a:r>
          </a:p>
          <a:p>
            <a:r>
              <a:rPr lang="en-GB"/>
              <a:t>We strongly believe in the need for students to follow a </a:t>
            </a:r>
            <a:r>
              <a:rPr lang="en-GB" b="1"/>
              <a:t>balanced curriculum</a:t>
            </a:r>
            <a:r>
              <a:rPr lang="en-GB"/>
              <a:t>.  This balanced approach helps keep options at 16+ open to students</a:t>
            </a:r>
          </a:p>
          <a:p>
            <a:r>
              <a:rPr lang="en-GB" b="1"/>
              <a:t>Studying a language and a humanities subject </a:t>
            </a:r>
            <a:r>
              <a:rPr lang="en-GB"/>
              <a:t>provides balance and a </a:t>
            </a:r>
            <a:r>
              <a:rPr lang="en-GB" b="1"/>
              <a:t>strong academic core</a:t>
            </a:r>
          </a:p>
          <a:p>
            <a:r>
              <a:rPr lang="en-GB"/>
              <a:t>There are also </a:t>
            </a:r>
            <a:r>
              <a:rPr lang="en-GB" b="1"/>
              <a:t>a range of creative subjects to consider</a:t>
            </a:r>
          </a:p>
          <a:p>
            <a:r>
              <a:rPr lang="en-GB"/>
              <a:t>Ultimately, </a:t>
            </a:r>
            <a:r>
              <a:rPr lang="en-GB" b="1"/>
              <a:t>the decisions will be made in partnership: students, parents and school working together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9975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n-GB" sz="2800" b="1"/>
              <a:t>GCSE subjects and future university applications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r>
              <a:rPr lang="en-GB" sz="3400"/>
              <a:t>Universities may ask for </a:t>
            </a:r>
            <a:r>
              <a:rPr lang="en-GB" sz="3400" b="1"/>
              <a:t>a specific number of GCSEs </a:t>
            </a:r>
            <a:r>
              <a:rPr lang="en-GB" sz="3400"/>
              <a:t>(or their equivalent). For example, medical courses usually ask for five grade 9/8s (A*s and As), sometimes more.</a:t>
            </a:r>
            <a:endParaRPr lang="en-GB" sz="3400">
              <a:ea typeface="Calibri"/>
              <a:cs typeface="Calibri"/>
            </a:endParaRPr>
          </a:p>
          <a:p>
            <a:r>
              <a:rPr lang="en-GB" sz="3400"/>
              <a:t>Many universities have a universal requirement for grade 5/4 (C) (or equivalent) in GCSE English and maths </a:t>
            </a:r>
          </a:p>
          <a:p>
            <a:r>
              <a:rPr lang="en-GB" sz="3400">
                <a:latin typeface="Calibri"/>
                <a:ea typeface="Calibri"/>
                <a:cs typeface="Calibri"/>
              </a:rPr>
              <a:t>T</a:t>
            </a:r>
            <a:r>
              <a:rPr lang="en-GB" sz="3400" b="0" i="0">
                <a:effectLst/>
                <a:latin typeface="Calibri"/>
                <a:ea typeface="Calibri"/>
                <a:cs typeface="Calibri"/>
              </a:rPr>
              <a:t>here is no universal entry requirement for students to have studied a modern foreign language at GCSE or equivalent. Check whether there are any course-specific requirements.</a:t>
            </a:r>
          </a:p>
          <a:p>
            <a:r>
              <a:rPr lang="en-GB" sz="3400"/>
              <a:t>For a degree in English, some universities see it as  an advantage applicants to have a GCSE in a modern or classical language</a:t>
            </a:r>
            <a:endParaRPr lang="en-GB" sz="3400" b="0" i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400"/>
              <a:t>Applicants to study </a:t>
            </a:r>
            <a:r>
              <a:rPr lang="en-GB" sz="3400" b="1"/>
              <a:t>medicine, dentistry and veterinary science</a:t>
            </a:r>
            <a:r>
              <a:rPr lang="en-GB" sz="3400"/>
              <a:t> are usually required to have </a:t>
            </a:r>
            <a:r>
              <a:rPr lang="en-GB" sz="3400" b="1"/>
              <a:t>very good results in maths, science and English.</a:t>
            </a:r>
            <a:endParaRPr lang="en-GB" sz="3400" b="1">
              <a:ea typeface="Calibri"/>
              <a:cs typeface="Calibri"/>
            </a:endParaRPr>
          </a:p>
          <a:p>
            <a:r>
              <a:rPr lang="en-GB" sz="3400"/>
              <a:t>Applicants for </a:t>
            </a:r>
            <a:r>
              <a:rPr lang="en-GB" sz="3400" b="1"/>
              <a:t>teacher training courses need a minimum of grade 5/4 </a:t>
            </a:r>
            <a:r>
              <a:rPr lang="en-GB" sz="3400"/>
              <a:t>(C) in maths, sciences and English. Some universities may ask for a minimum grade 6 (B).</a:t>
            </a:r>
          </a:p>
          <a:p>
            <a:r>
              <a:rPr lang="en-GB" sz="3400"/>
              <a:t>For a business or economics degree, sometimes a grade 7 (A), more often at least a grade 6 (B), in GCSE maths is required.</a:t>
            </a:r>
          </a:p>
          <a:p>
            <a:r>
              <a:rPr lang="en-GB" sz="3400"/>
              <a:t>A grade 7/6 (A/B) in maths is often required for a degree in psychology and a grade 6 (B) in a science may also be required.</a:t>
            </a:r>
          </a:p>
          <a:p>
            <a:r>
              <a:rPr lang="en-GB" sz="3400"/>
              <a:t>To study a science subject at university (including biology, chemistry and physics), applicants will usually need to have achieved a minimum grade 5/4 (C) in maths at GCSE if they are not taking it at advanced level</a:t>
            </a:r>
          </a:p>
          <a:p>
            <a:r>
              <a:rPr lang="en-GB" sz="3400" b="1"/>
              <a:t>If you are interested in a specific degree course, please check the university admission requirements and this will confirm if specific GCSE grades/subjects are required</a:t>
            </a:r>
            <a:endParaRPr lang="en-GB" sz="3400" b="1">
              <a:ea typeface="Calibri"/>
              <a:cs typeface="Calibri"/>
            </a:endParaRPr>
          </a:p>
          <a:p>
            <a:endParaRPr lang="en-GB" sz="3600" b="1"/>
          </a:p>
          <a:p>
            <a:r>
              <a:rPr lang="en-GB" sz="3600" b="1"/>
              <a:t>https://www.informedchoices.ac.uk (Russell Group universities)</a:t>
            </a:r>
          </a:p>
          <a:p>
            <a:endParaRPr lang="en-GB" sz="34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433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should pupils choose their options?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531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3953">
                <a:tc>
                  <a:txBody>
                    <a:bodyPr/>
                    <a:lstStyle/>
                    <a:p>
                      <a:r>
                        <a:rPr lang="en-GB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DO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DON’T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9837">
                <a:tc>
                  <a:txBody>
                    <a:bodyPr/>
                    <a:lstStyle/>
                    <a:p>
                      <a:r>
                        <a:rPr lang="en-GB"/>
                        <a:t>Think about subjects you enjoy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Think about what your friends are doing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837">
                <a:tc>
                  <a:txBody>
                    <a:bodyPr/>
                    <a:lstStyle/>
                    <a:p>
                      <a:r>
                        <a:rPr lang="en-GB"/>
                        <a:t>Think about subjects you are good at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Think</a:t>
                      </a:r>
                      <a:r>
                        <a:rPr lang="en-GB" baseline="0"/>
                        <a:t> some subjects are ‘easier’ than others</a:t>
                      </a:r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9837">
                <a:tc>
                  <a:txBody>
                    <a:bodyPr/>
                    <a:lstStyle/>
                    <a:p>
                      <a:r>
                        <a:rPr lang="en-GB"/>
                        <a:t>Think about how the subject is</a:t>
                      </a:r>
                      <a:r>
                        <a:rPr lang="en-GB" baseline="0"/>
                        <a:t> assessed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Think about choosing a subject because it ‘sounds good’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9837">
                <a:tc>
                  <a:txBody>
                    <a:bodyPr/>
                    <a:lstStyle/>
                    <a:p>
                      <a:r>
                        <a:rPr lang="en-GB"/>
                        <a:t>Think about the advice of your teachers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Think</a:t>
                      </a:r>
                      <a:r>
                        <a:rPr lang="en-GB" baseline="0"/>
                        <a:t> about choosing the subject because you like your current teacher</a:t>
                      </a:r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9837">
                <a:tc>
                  <a:txBody>
                    <a:bodyPr/>
                    <a:lstStyle/>
                    <a:p>
                      <a:r>
                        <a:rPr lang="en-GB"/>
                        <a:t>Think about the skills you will develop</a:t>
                      </a:r>
                    </a:p>
                    <a:p>
                      <a:endParaRPr lang="en-GB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Think about choosing a subject because you</a:t>
                      </a:r>
                      <a:r>
                        <a:rPr lang="en-GB" baseline="0"/>
                        <a:t> can’t think of anything else</a:t>
                      </a:r>
                      <a:endParaRPr lang="en-GB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293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B01B9-0AD0-9180-77E5-150AD6484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a typeface="Calibri"/>
                <a:cs typeface="Calibri"/>
              </a:rPr>
              <a:t>Making good option choices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0CA29-2B76-0A8E-B1B1-0230024B1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>
                <a:ea typeface="Calibri"/>
                <a:cs typeface="Calibri"/>
              </a:rPr>
              <a:t>All GCSE/BTEC courses last for </a:t>
            </a:r>
            <a:r>
              <a:rPr lang="en-US" b="1">
                <a:ea typeface="Calibri"/>
                <a:cs typeface="Calibri"/>
              </a:rPr>
              <a:t>the entirety of Y10/11</a:t>
            </a:r>
          </a:p>
          <a:p>
            <a:r>
              <a:rPr lang="en-US">
                <a:ea typeface="Calibri"/>
                <a:cs typeface="Calibri"/>
              </a:rPr>
              <a:t>Pupils will be given an opportunity to request an option change before the end of Y9 and then in the first 2-3 weeks of Y10</a:t>
            </a:r>
            <a:endParaRPr lang="en-US"/>
          </a:p>
          <a:p>
            <a:r>
              <a:rPr lang="en-US">
                <a:ea typeface="Calibri"/>
                <a:cs typeface="Calibri"/>
              </a:rPr>
              <a:t>From this point in Y10 ( late September), it is not possible to change option subjects except in exceptional circumstances</a:t>
            </a:r>
          </a:p>
          <a:p>
            <a:r>
              <a:rPr lang="en-US">
                <a:ea typeface="Calibri"/>
                <a:cs typeface="Calibri"/>
              </a:rPr>
              <a:t>Pupils are expected to continue with the full curriculum until the end of Y11</a:t>
            </a:r>
          </a:p>
          <a:p>
            <a:r>
              <a:rPr lang="en-US">
                <a:ea typeface="Calibri"/>
                <a:cs typeface="Calibri"/>
              </a:rPr>
              <a:t>There will be occasions where progress might cause concern and pupils feel they cannot manage to continue with a subject</a:t>
            </a:r>
          </a:p>
          <a:p>
            <a:r>
              <a:rPr lang="en-US">
                <a:ea typeface="Calibri"/>
                <a:cs typeface="Calibri"/>
              </a:rPr>
              <a:t>However, this should not mean an immediate desire to 'drop' subjects.  These requests are rarely considered and only in very exceptional circumstances</a:t>
            </a:r>
          </a:p>
          <a:p>
            <a:r>
              <a:rPr lang="en-US">
                <a:ea typeface="Calibri"/>
                <a:cs typeface="Calibri"/>
              </a:rPr>
              <a:t>Support from their teachers will be ongoing and we are determined that pupils will display resilience in such circumstances</a:t>
            </a:r>
          </a:p>
          <a:p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7183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happens next?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9715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b="1"/>
              <a:t>We would like students to complete the option form by Monday 10</a:t>
            </a:r>
            <a:r>
              <a:rPr lang="en-GB" b="1" baseline="30000"/>
              <a:t>th</a:t>
            </a:r>
            <a:r>
              <a:rPr lang="en-GB" b="1"/>
              <a:t> March 2025.  This form will be sent to students by the end of this week</a:t>
            </a:r>
          </a:p>
          <a:p>
            <a:r>
              <a:rPr lang="en-GB"/>
              <a:t>Write </a:t>
            </a:r>
            <a:r>
              <a:rPr lang="en-GB" b="1"/>
              <a:t>1 for the first choice and 2 for the second choice</a:t>
            </a:r>
            <a:r>
              <a:rPr lang="en-GB"/>
              <a:t> in each column</a:t>
            </a:r>
          </a:p>
          <a:p>
            <a:r>
              <a:rPr lang="en-GB" b="1"/>
              <a:t>When deciding if an option subject will run</a:t>
            </a:r>
            <a:r>
              <a:rPr lang="en-GB"/>
              <a:t> , we will factor in the number of students opting for the subject</a:t>
            </a:r>
          </a:p>
          <a:p>
            <a:r>
              <a:rPr lang="en-GB" b="1"/>
              <a:t>Where more students opt for a subject than we can accommodate</a:t>
            </a:r>
            <a:r>
              <a:rPr lang="en-GB"/>
              <a:t>, we will take factors such as behaviour into account</a:t>
            </a:r>
          </a:p>
          <a:p>
            <a:r>
              <a:rPr lang="en-GB" b="1"/>
              <a:t>There may be some ‘clashes’</a:t>
            </a:r>
            <a:r>
              <a:rPr lang="en-GB"/>
              <a:t>: subjects which you want to study that appear in the same option block.  This does not happen all that often and we will try our best to resolve the issue</a:t>
            </a:r>
          </a:p>
          <a:p>
            <a:r>
              <a:rPr lang="en-GB"/>
              <a:t>Please </a:t>
            </a:r>
            <a:r>
              <a:rPr lang="en-GB" b="1"/>
              <a:t>make sure you are comfortable with both subjects</a:t>
            </a:r>
            <a:r>
              <a:rPr lang="en-GB"/>
              <a:t> in all option columns</a:t>
            </a:r>
          </a:p>
          <a:p>
            <a:r>
              <a:rPr lang="en-GB"/>
              <a:t>Students will be i</a:t>
            </a:r>
            <a:r>
              <a:rPr lang="en-GB" b="1"/>
              <a:t>nformed of their final option choices in the summer term</a:t>
            </a:r>
            <a:endParaRPr lang="en-GB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8148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happens next?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/>
              <a:t>Visit</a:t>
            </a:r>
            <a:r>
              <a:rPr lang="en-GB"/>
              <a:t> the subjects and ask questions</a:t>
            </a:r>
          </a:p>
          <a:p>
            <a:r>
              <a:rPr lang="en-GB" b="1"/>
              <a:t>Talk </a:t>
            </a:r>
            <a:r>
              <a:rPr lang="en-GB"/>
              <a:t>to your teachers </a:t>
            </a:r>
            <a:endParaRPr lang="en-GB">
              <a:ea typeface="Calibri"/>
              <a:cs typeface="Calibri"/>
            </a:endParaRPr>
          </a:p>
          <a:p>
            <a:r>
              <a:rPr lang="en-GB">
                <a:cs typeface="Calibri"/>
              </a:rPr>
              <a:t>Options forms will be released before end of this week in time for half-term reflection</a:t>
            </a:r>
            <a:endParaRPr lang="en-GB"/>
          </a:p>
          <a:p>
            <a:r>
              <a:rPr lang="en-GB"/>
              <a:t>I am available in school to discuss further</a:t>
            </a:r>
          </a:p>
          <a:p>
            <a:r>
              <a:rPr lang="en-GB" b="1">
                <a:hlinkClick r:id="rId2"/>
              </a:rPr>
              <a:t>options@bellerivefcj.org</a:t>
            </a:r>
            <a:r>
              <a:rPr lang="en-GB" b="1"/>
              <a:t>: this email address will be checked daily until options deadline day</a:t>
            </a:r>
            <a:endParaRPr lang="en-GB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2469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1676</Words>
  <Application>Microsoft Office PowerPoint</Application>
  <PresentationFormat>On-screen Show (4:3)</PresentationFormat>
  <Paragraphs>137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Welcome to the Year 9 Pathways presentation</vt:lpstr>
      <vt:lpstr>Our aims this evening</vt:lpstr>
      <vt:lpstr>What will Y10 and Y11 look like for your daughter?</vt:lpstr>
      <vt:lpstr>The core curriculum</vt:lpstr>
      <vt:lpstr>GCSE assessment</vt:lpstr>
      <vt:lpstr>Changes to GCSE assessment</vt:lpstr>
      <vt:lpstr>PowerPoint Presentation</vt:lpstr>
      <vt:lpstr>PowerPoint Presentation</vt:lpstr>
      <vt:lpstr>Sciences at Key Stage 4</vt:lpstr>
      <vt:lpstr>Which Science route is best for me?</vt:lpstr>
      <vt:lpstr>PowerPoint Presentation</vt:lpstr>
      <vt:lpstr>Sciences at Key Stage 4</vt:lpstr>
      <vt:lpstr>Option subjects</vt:lpstr>
      <vt:lpstr>Option choices</vt:lpstr>
      <vt:lpstr>GCSE subjects and future university applications</vt:lpstr>
      <vt:lpstr>How should pupils choose their options?</vt:lpstr>
      <vt:lpstr>Making good option choices</vt:lpstr>
      <vt:lpstr>What happens next?</vt:lpstr>
      <vt:lpstr>What happens next?</vt:lpstr>
    </vt:vector>
  </TitlesOfParts>
  <Company>Bellerive FCJ Catholic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Pathways</dc:title>
  <dc:creator>User</dc:creator>
  <cp:lastModifiedBy>P McMenamin</cp:lastModifiedBy>
  <cp:revision>15</cp:revision>
  <dcterms:created xsi:type="dcterms:W3CDTF">2013-12-05T19:50:15Z</dcterms:created>
  <dcterms:modified xsi:type="dcterms:W3CDTF">2025-02-09T10:26:54Z</dcterms:modified>
</cp:coreProperties>
</file>